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62" r:id="rId2"/>
    <p:sldId id="269" r:id="rId3"/>
    <p:sldId id="266" r:id="rId4"/>
    <p:sldId id="270" r:id="rId5"/>
    <p:sldId id="272" r:id="rId6"/>
    <p:sldId id="280" r:id="rId7"/>
    <p:sldId id="279" r:id="rId8"/>
    <p:sldId id="278" r:id="rId9"/>
    <p:sldId id="277" r:id="rId10"/>
    <p:sldId id="276" r:id="rId11"/>
    <p:sldId id="287" r:id="rId12"/>
    <p:sldId id="286" r:id="rId13"/>
    <p:sldId id="285" r:id="rId14"/>
    <p:sldId id="284" r:id="rId15"/>
    <p:sldId id="283" r:id="rId16"/>
    <p:sldId id="282" r:id="rId17"/>
    <p:sldId id="263" r:id="rId1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DE984A-5E72-1D4D-9F69-C4CCB46C23A9}" v="10" dt="2025-06-07T13:23:47.5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9"/>
    <p:restoredTop sz="96370"/>
  </p:normalViewPr>
  <p:slideViewPr>
    <p:cSldViewPr snapToGrid="0" snapToObjects="1" showGuides="1">
      <p:cViewPr varScale="1">
        <p:scale>
          <a:sx n="78" d="100"/>
          <a:sy n="78" d="100"/>
        </p:scale>
        <p:origin x="792" y="72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Barker" userId="16ac2ea6490f6e3f" providerId="LiveId" clId="{9ADE984A-5E72-1D4D-9F69-C4CCB46C23A9}"/>
    <pc:docChg chg="addSld delSld modSld">
      <pc:chgData name="Tim Barker" userId="16ac2ea6490f6e3f" providerId="LiveId" clId="{9ADE984A-5E72-1D4D-9F69-C4CCB46C23A9}" dt="2025-06-07T13:25:12.028" v="51" actId="2890"/>
      <pc:docMkLst>
        <pc:docMk/>
      </pc:docMkLst>
      <pc:sldChg chg="modSp">
        <pc:chgData name="Tim Barker" userId="16ac2ea6490f6e3f" providerId="LiveId" clId="{9ADE984A-5E72-1D4D-9F69-C4CCB46C23A9}" dt="2025-06-07T13:22:09.525" v="5" actId="14100"/>
        <pc:sldMkLst>
          <pc:docMk/>
          <pc:sldMk cId="0" sldId="258"/>
        </pc:sldMkLst>
        <pc:spChg chg="mod">
          <ac:chgData name="Tim Barker" userId="16ac2ea6490f6e3f" providerId="LiveId" clId="{9ADE984A-5E72-1D4D-9F69-C4CCB46C23A9}" dt="2025-06-07T13:22:09.525" v="5" actId="14100"/>
          <ac:spMkLst>
            <pc:docMk/>
            <pc:sldMk cId="0" sldId="258"/>
            <ac:spMk id="4102" creationId="{C7D7EEA2-95AE-5348-AE42-C6409BFA9B46}"/>
          </ac:spMkLst>
        </pc:spChg>
      </pc:sldChg>
      <pc:sldChg chg="addSp modSp mod">
        <pc:chgData name="Tim Barker" userId="16ac2ea6490f6e3f" providerId="LiveId" clId="{9ADE984A-5E72-1D4D-9F69-C4CCB46C23A9}" dt="2025-06-07T13:24:44.844" v="50" actId="947"/>
        <pc:sldMkLst>
          <pc:docMk/>
          <pc:sldMk cId="0" sldId="264"/>
        </pc:sldMkLst>
        <pc:spChg chg="add mod">
          <ac:chgData name="Tim Barker" userId="16ac2ea6490f6e3f" providerId="LiveId" clId="{9ADE984A-5E72-1D4D-9F69-C4CCB46C23A9}" dt="2025-06-07T13:24:44.844" v="50" actId="947"/>
          <ac:spMkLst>
            <pc:docMk/>
            <pc:sldMk cId="0" sldId="264"/>
            <ac:spMk id="2" creationId="{084DE1D0-948E-58C9-DAAA-8B6EDBD78FD2}"/>
          </ac:spMkLst>
        </pc:spChg>
        <pc:picChg chg="mod">
          <ac:chgData name="Tim Barker" userId="16ac2ea6490f6e3f" providerId="LiveId" clId="{9ADE984A-5E72-1D4D-9F69-C4CCB46C23A9}" dt="2025-06-07T13:22:02.965" v="4" actId="1076"/>
          <ac:picMkLst>
            <pc:docMk/>
            <pc:sldMk cId="0" sldId="264"/>
            <ac:picMk id="3" creationId="{87FFAE91-F877-434E-4E4D-42AE5761DF8E}"/>
          </ac:picMkLst>
        </pc:picChg>
        <pc:picChg chg="mod">
          <ac:chgData name="Tim Barker" userId="16ac2ea6490f6e3f" providerId="LiveId" clId="{9ADE984A-5E72-1D4D-9F69-C4CCB46C23A9}" dt="2025-06-07T13:22:02.130" v="3" actId="1076"/>
          <ac:picMkLst>
            <pc:docMk/>
            <pc:sldMk cId="0" sldId="264"/>
            <ac:picMk id="4" creationId="{ADFDAF5F-3AC4-7BC9-21EA-2EA3D556B12C}"/>
          </ac:picMkLst>
        </pc:picChg>
      </pc:sldChg>
      <pc:sldChg chg="add">
        <pc:chgData name="Tim Barker" userId="16ac2ea6490f6e3f" providerId="LiveId" clId="{9ADE984A-5E72-1D4D-9F69-C4CCB46C23A9}" dt="2025-06-07T13:21:54.875" v="0" actId="2890"/>
        <pc:sldMkLst>
          <pc:docMk/>
          <pc:sldMk cId="2916380188" sldId="268"/>
        </pc:sldMkLst>
      </pc:sldChg>
      <pc:sldChg chg="add del setBg">
        <pc:chgData name="Tim Barker" userId="16ac2ea6490f6e3f" providerId="LiveId" clId="{9ADE984A-5E72-1D4D-9F69-C4CCB46C23A9}" dt="2025-06-07T13:22:56.161" v="13"/>
        <pc:sldMkLst>
          <pc:docMk/>
          <pc:sldMk cId="370641773" sldId="269"/>
        </pc:sldMkLst>
      </pc:sldChg>
      <pc:sldChg chg="add del setBg">
        <pc:chgData name="Tim Barker" userId="16ac2ea6490f6e3f" providerId="LiveId" clId="{9ADE984A-5E72-1D4D-9F69-C4CCB46C23A9}" dt="2025-06-07T13:22:20.524" v="7"/>
        <pc:sldMkLst>
          <pc:docMk/>
          <pc:sldMk cId="1765849776" sldId="269"/>
        </pc:sldMkLst>
      </pc:sldChg>
      <pc:sldChg chg="add del setBg">
        <pc:chgData name="Tim Barker" userId="16ac2ea6490f6e3f" providerId="LiveId" clId="{9ADE984A-5E72-1D4D-9F69-C4CCB46C23A9}" dt="2025-06-07T13:22:27.838" v="9"/>
        <pc:sldMkLst>
          <pc:docMk/>
          <pc:sldMk cId="2459474743" sldId="269"/>
        </pc:sldMkLst>
      </pc:sldChg>
      <pc:sldChg chg="add">
        <pc:chgData name="Tim Barker" userId="16ac2ea6490f6e3f" providerId="LiveId" clId="{9ADE984A-5E72-1D4D-9F69-C4CCB46C23A9}" dt="2025-06-07T13:25:12.028" v="51" actId="2890"/>
        <pc:sldMkLst>
          <pc:docMk/>
          <pc:sldMk cId="2963723332" sldId="269"/>
        </pc:sldMkLst>
      </pc:sldChg>
      <pc:sldChg chg="add del setBg">
        <pc:chgData name="Tim Barker" userId="16ac2ea6490f6e3f" providerId="LiveId" clId="{9ADE984A-5E72-1D4D-9F69-C4CCB46C23A9}" dt="2025-06-07T13:22:47.481" v="11"/>
        <pc:sldMkLst>
          <pc:docMk/>
          <pc:sldMk cId="4005421814" sldId="269"/>
        </pc:sldMkLst>
      </pc:sldChg>
    </pc:docChg>
  </pc:docChgLst>
  <pc:docChgLst>
    <pc:chgData name="Tim Barker" userId="16ac2ea6490f6e3f" providerId="LiveId" clId="{0C31DC87-4EC4-0049-881A-A374C38698FD}"/>
    <pc:docChg chg="addSld modSld">
      <pc:chgData name="Tim Barker" userId="16ac2ea6490f6e3f" providerId="LiveId" clId="{0C31DC87-4EC4-0049-881A-A374C38698FD}" dt="2023-04-14T12:51:53.440" v="130" actId="2890"/>
      <pc:docMkLst>
        <pc:docMk/>
      </pc:docMkLst>
      <pc:sldChg chg="addSp delSp modSp mod setBg">
        <pc:chgData name="Tim Barker" userId="16ac2ea6490f6e3f" providerId="LiveId" clId="{0C31DC87-4EC4-0049-881A-A374C38698FD}" dt="2023-04-14T12:51:44.044" v="129" actId="1076"/>
        <pc:sldMkLst>
          <pc:docMk/>
          <pc:sldMk cId="0" sldId="264"/>
        </pc:sldMkLst>
      </pc:sldChg>
      <pc:sldChg chg="add">
        <pc:chgData name="Tim Barker" userId="16ac2ea6490f6e3f" providerId="LiveId" clId="{0C31DC87-4EC4-0049-881A-A374C38698FD}" dt="2023-04-14T12:51:53.440" v="130" actId="2890"/>
        <pc:sldMkLst>
          <pc:docMk/>
          <pc:sldMk cId="4289246909" sldId="267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49255B-1651-4D2E-9132-4E02368D234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D97D19-B94B-4C42-B68C-3B887807357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dirty="0"/>
            <a:t>Alcoholics Anonymous is a fellowship of people who share their experience, strength and hope with each other that they may solve their common problem and help others to recover from alcoholism.</a:t>
          </a:r>
          <a:endParaRPr lang="en-US" dirty="0"/>
        </a:p>
      </dgm:t>
    </dgm:pt>
    <dgm:pt modelId="{070CF773-EF7E-4A56-A5AE-1827606BF75E}" type="parTrans" cxnId="{33A70A64-88E2-47A6-B6BC-5686A8E46DD2}">
      <dgm:prSet/>
      <dgm:spPr/>
      <dgm:t>
        <a:bodyPr/>
        <a:lstStyle/>
        <a:p>
          <a:endParaRPr lang="en-US"/>
        </a:p>
      </dgm:t>
    </dgm:pt>
    <dgm:pt modelId="{9E9FEBFB-4355-44A8-B751-F5FDF8514362}" type="sibTrans" cxnId="{33A70A64-88E2-47A6-B6BC-5686A8E46DD2}">
      <dgm:prSet/>
      <dgm:spPr/>
      <dgm:t>
        <a:bodyPr/>
        <a:lstStyle/>
        <a:p>
          <a:endParaRPr lang="en-US"/>
        </a:p>
      </dgm:t>
    </dgm:pt>
    <dgm:pt modelId="{12D4820D-4764-447B-883E-7C5BDDC4BF0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The only requirement for membership is a desire to stop drinking. There are no dues or fees for AA membership; we are self-supporting through our own contributions.</a:t>
          </a:r>
          <a:endParaRPr lang="en-US"/>
        </a:p>
      </dgm:t>
    </dgm:pt>
    <dgm:pt modelId="{2BE90C3E-9C88-441E-B7EA-0AFE2F6E9A22}" type="parTrans" cxnId="{7FF289F1-8881-4E28-A4AC-C1CD67B47E92}">
      <dgm:prSet/>
      <dgm:spPr/>
      <dgm:t>
        <a:bodyPr/>
        <a:lstStyle/>
        <a:p>
          <a:endParaRPr lang="en-US"/>
        </a:p>
      </dgm:t>
    </dgm:pt>
    <dgm:pt modelId="{D3F66D58-2497-4460-8815-5CF146FC2DB4}" type="sibTrans" cxnId="{7FF289F1-8881-4E28-A4AC-C1CD67B47E92}">
      <dgm:prSet/>
      <dgm:spPr/>
      <dgm:t>
        <a:bodyPr/>
        <a:lstStyle/>
        <a:p>
          <a:endParaRPr lang="en-US"/>
        </a:p>
      </dgm:t>
    </dgm:pt>
    <dgm:pt modelId="{1AAFC573-463E-48E1-BA55-08E36DF1664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AA is not allied with any sect, denomination, politics, organization or institution; does not wish to engage in any controversy; neither endorses nor opposes any causes. Our primary purpose is to stay sober and help other alcoholics to achieve sobriety.</a:t>
          </a:r>
          <a:endParaRPr lang="en-US"/>
        </a:p>
      </dgm:t>
    </dgm:pt>
    <dgm:pt modelId="{CECD93A8-E758-4C5A-B143-37C81C6F98BE}" type="parTrans" cxnId="{65D3B1E7-3BB5-4B29-BA6D-7FEEB5EC1A00}">
      <dgm:prSet/>
      <dgm:spPr/>
      <dgm:t>
        <a:bodyPr/>
        <a:lstStyle/>
        <a:p>
          <a:endParaRPr lang="en-US"/>
        </a:p>
      </dgm:t>
    </dgm:pt>
    <dgm:pt modelId="{CBA7884E-1C2E-4157-A0EC-64ABF22DBFE6}" type="sibTrans" cxnId="{65D3B1E7-3BB5-4B29-BA6D-7FEEB5EC1A00}">
      <dgm:prSet/>
      <dgm:spPr/>
      <dgm:t>
        <a:bodyPr/>
        <a:lstStyle/>
        <a:p>
          <a:endParaRPr lang="en-US"/>
        </a:p>
      </dgm:t>
    </dgm:pt>
    <dgm:pt modelId="{738AB481-BE4E-4264-A994-31B0EE5FF4FF}" type="pres">
      <dgm:prSet presAssocID="{F549255B-1651-4D2E-9132-4E02368D2349}" presName="root" presStyleCnt="0">
        <dgm:presLayoutVars>
          <dgm:dir/>
          <dgm:resizeHandles val="exact"/>
        </dgm:presLayoutVars>
      </dgm:prSet>
      <dgm:spPr/>
    </dgm:pt>
    <dgm:pt modelId="{DA01D4D8-0D38-4260-AC13-A95505176F4F}" type="pres">
      <dgm:prSet presAssocID="{61D97D19-B94B-4C42-B68C-3B8878073579}" presName="compNode" presStyleCnt="0"/>
      <dgm:spPr/>
    </dgm:pt>
    <dgm:pt modelId="{7B9DE0BC-647C-492E-89B4-855684F10E4C}" type="pres">
      <dgm:prSet presAssocID="{61D97D19-B94B-4C42-B68C-3B8878073579}" presName="bgRect" presStyleLbl="bgShp" presStyleIdx="0" presStyleCnt="3"/>
      <dgm:spPr/>
    </dgm:pt>
    <dgm:pt modelId="{D244B147-9EA2-4565-9F80-BE6794ADD163}" type="pres">
      <dgm:prSet presAssocID="{61D97D19-B94B-4C42-B68C-3B8878073579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ttle"/>
        </a:ext>
      </dgm:extLst>
    </dgm:pt>
    <dgm:pt modelId="{CB1C098F-1F72-4B98-9D80-997B549C0613}" type="pres">
      <dgm:prSet presAssocID="{61D97D19-B94B-4C42-B68C-3B8878073579}" presName="spaceRect" presStyleCnt="0"/>
      <dgm:spPr/>
    </dgm:pt>
    <dgm:pt modelId="{A675785D-5200-4D99-8BEE-430BFC21D769}" type="pres">
      <dgm:prSet presAssocID="{61D97D19-B94B-4C42-B68C-3B8878073579}" presName="parTx" presStyleLbl="revTx" presStyleIdx="0" presStyleCnt="3">
        <dgm:presLayoutVars>
          <dgm:chMax val="0"/>
          <dgm:chPref val="0"/>
        </dgm:presLayoutVars>
      </dgm:prSet>
      <dgm:spPr/>
    </dgm:pt>
    <dgm:pt modelId="{4F6383D3-E179-4779-BBB4-3BE8DD1AD099}" type="pres">
      <dgm:prSet presAssocID="{9E9FEBFB-4355-44A8-B751-F5FDF8514362}" presName="sibTrans" presStyleCnt="0"/>
      <dgm:spPr/>
    </dgm:pt>
    <dgm:pt modelId="{0448DD8E-D9AF-4EB8-BE2E-F53A0E38CC31}" type="pres">
      <dgm:prSet presAssocID="{12D4820D-4764-447B-883E-7C5BDDC4BF0C}" presName="compNode" presStyleCnt="0"/>
      <dgm:spPr/>
    </dgm:pt>
    <dgm:pt modelId="{F6CF19B5-8062-43A9-8DEB-38EC3AA7C3D4}" type="pres">
      <dgm:prSet presAssocID="{12D4820D-4764-447B-883E-7C5BDDC4BF0C}" presName="bgRect" presStyleLbl="bgShp" presStyleIdx="1" presStyleCnt="3"/>
      <dgm:spPr/>
    </dgm:pt>
    <dgm:pt modelId="{4009FB1D-B645-43D1-8AD2-4C9CB441EE20}" type="pres">
      <dgm:prSet presAssocID="{12D4820D-4764-447B-883E-7C5BDDC4BF0C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eer"/>
        </a:ext>
      </dgm:extLst>
    </dgm:pt>
    <dgm:pt modelId="{9FBF3D56-ECCE-43B6-A551-E17BD7DFAB53}" type="pres">
      <dgm:prSet presAssocID="{12D4820D-4764-447B-883E-7C5BDDC4BF0C}" presName="spaceRect" presStyleCnt="0"/>
      <dgm:spPr/>
    </dgm:pt>
    <dgm:pt modelId="{AF093FA9-FDF8-416D-A201-1F3F9106251A}" type="pres">
      <dgm:prSet presAssocID="{12D4820D-4764-447B-883E-7C5BDDC4BF0C}" presName="parTx" presStyleLbl="revTx" presStyleIdx="1" presStyleCnt="3">
        <dgm:presLayoutVars>
          <dgm:chMax val="0"/>
          <dgm:chPref val="0"/>
        </dgm:presLayoutVars>
      </dgm:prSet>
      <dgm:spPr/>
    </dgm:pt>
    <dgm:pt modelId="{D2645D71-1690-4E39-A220-CAC4B39F3C4C}" type="pres">
      <dgm:prSet presAssocID="{D3F66D58-2497-4460-8815-5CF146FC2DB4}" presName="sibTrans" presStyleCnt="0"/>
      <dgm:spPr/>
    </dgm:pt>
    <dgm:pt modelId="{4C6A7121-F90A-4FAA-8954-B979724FE8E5}" type="pres">
      <dgm:prSet presAssocID="{1AAFC573-463E-48E1-BA55-08E36DF1664F}" presName="compNode" presStyleCnt="0"/>
      <dgm:spPr/>
    </dgm:pt>
    <dgm:pt modelId="{22C9E6A3-91F6-4014-87E4-66528D8D8A55}" type="pres">
      <dgm:prSet presAssocID="{1AAFC573-463E-48E1-BA55-08E36DF1664F}" presName="bgRect" presStyleLbl="bgShp" presStyleIdx="2" presStyleCnt="3"/>
      <dgm:spPr/>
    </dgm:pt>
    <dgm:pt modelId="{D9821410-0F05-41C9-8027-C7B644FACE1D}" type="pres">
      <dgm:prSet presAssocID="{1AAFC573-463E-48E1-BA55-08E36DF1664F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Hand with Plant"/>
        </a:ext>
      </dgm:extLst>
    </dgm:pt>
    <dgm:pt modelId="{08815310-4873-4031-A49E-A282A66CEC47}" type="pres">
      <dgm:prSet presAssocID="{1AAFC573-463E-48E1-BA55-08E36DF1664F}" presName="spaceRect" presStyleCnt="0"/>
      <dgm:spPr/>
    </dgm:pt>
    <dgm:pt modelId="{FD9E9F7E-9049-499C-B6D0-D7309A315675}" type="pres">
      <dgm:prSet presAssocID="{1AAFC573-463E-48E1-BA55-08E36DF1664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AC3841C-1D24-4B65-92D9-6787997D805D}" type="presOf" srcId="{F549255B-1651-4D2E-9132-4E02368D2349}" destId="{738AB481-BE4E-4264-A994-31B0EE5FF4FF}" srcOrd="0" destOrd="0" presId="urn:microsoft.com/office/officeart/2018/2/layout/IconVerticalSolidList"/>
    <dgm:cxn modelId="{33A70A64-88E2-47A6-B6BC-5686A8E46DD2}" srcId="{F549255B-1651-4D2E-9132-4E02368D2349}" destId="{61D97D19-B94B-4C42-B68C-3B8878073579}" srcOrd="0" destOrd="0" parTransId="{070CF773-EF7E-4A56-A5AE-1827606BF75E}" sibTransId="{9E9FEBFB-4355-44A8-B751-F5FDF8514362}"/>
    <dgm:cxn modelId="{ACCB6D6D-38F9-4DEE-8C1A-34BCFEDAF260}" type="presOf" srcId="{12D4820D-4764-447B-883E-7C5BDDC4BF0C}" destId="{AF093FA9-FDF8-416D-A201-1F3F9106251A}" srcOrd="0" destOrd="0" presId="urn:microsoft.com/office/officeart/2018/2/layout/IconVerticalSolidList"/>
    <dgm:cxn modelId="{CB7AE791-8418-4C51-9331-AC72A76F9B2A}" type="presOf" srcId="{1AAFC573-463E-48E1-BA55-08E36DF1664F}" destId="{FD9E9F7E-9049-499C-B6D0-D7309A315675}" srcOrd="0" destOrd="0" presId="urn:microsoft.com/office/officeart/2018/2/layout/IconVerticalSolidList"/>
    <dgm:cxn modelId="{E2C7B3DC-1B4B-49DE-A1D0-24E1D1980391}" type="presOf" srcId="{61D97D19-B94B-4C42-B68C-3B8878073579}" destId="{A675785D-5200-4D99-8BEE-430BFC21D769}" srcOrd="0" destOrd="0" presId="urn:microsoft.com/office/officeart/2018/2/layout/IconVerticalSolidList"/>
    <dgm:cxn modelId="{65D3B1E7-3BB5-4B29-BA6D-7FEEB5EC1A00}" srcId="{F549255B-1651-4D2E-9132-4E02368D2349}" destId="{1AAFC573-463E-48E1-BA55-08E36DF1664F}" srcOrd="2" destOrd="0" parTransId="{CECD93A8-E758-4C5A-B143-37C81C6F98BE}" sibTransId="{CBA7884E-1C2E-4157-A0EC-64ABF22DBFE6}"/>
    <dgm:cxn modelId="{7FF289F1-8881-4E28-A4AC-C1CD67B47E92}" srcId="{F549255B-1651-4D2E-9132-4E02368D2349}" destId="{12D4820D-4764-447B-883E-7C5BDDC4BF0C}" srcOrd="1" destOrd="0" parTransId="{2BE90C3E-9C88-441E-B7EA-0AFE2F6E9A22}" sibTransId="{D3F66D58-2497-4460-8815-5CF146FC2DB4}"/>
    <dgm:cxn modelId="{40BF6A66-D26D-48D0-B40D-515330B69A84}" type="presParOf" srcId="{738AB481-BE4E-4264-A994-31B0EE5FF4FF}" destId="{DA01D4D8-0D38-4260-AC13-A95505176F4F}" srcOrd="0" destOrd="0" presId="urn:microsoft.com/office/officeart/2018/2/layout/IconVerticalSolidList"/>
    <dgm:cxn modelId="{0FA1D801-0B06-4395-88FC-16DD0612B273}" type="presParOf" srcId="{DA01D4D8-0D38-4260-AC13-A95505176F4F}" destId="{7B9DE0BC-647C-492E-89B4-855684F10E4C}" srcOrd="0" destOrd="0" presId="urn:microsoft.com/office/officeart/2018/2/layout/IconVerticalSolidList"/>
    <dgm:cxn modelId="{5EAD5535-6977-4DE9-A928-B33C27061DEA}" type="presParOf" srcId="{DA01D4D8-0D38-4260-AC13-A95505176F4F}" destId="{D244B147-9EA2-4565-9F80-BE6794ADD163}" srcOrd="1" destOrd="0" presId="urn:microsoft.com/office/officeart/2018/2/layout/IconVerticalSolidList"/>
    <dgm:cxn modelId="{24C30840-E231-48A8-B1B0-87B8D81AC61D}" type="presParOf" srcId="{DA01D4D8-0D38-4260-AC13-A95505176F4F}" destId="{CB1C098F-1F72-4B98-9D80-997B549C0613}" srcOrd="2" destOrd="0" presId="urn:microsoft.com/office/officeart/2018/2/layout/IconVerticalSolidList"/>
    <dgm:cxn modelId="{56C77A39-48B8-4D1D-ABAF-9C4F08740BF3}" type="presParOf" srcId="{DA01D4D8-0D38-4260-AC13-A95505176F4F}" destId="{A675785D-5200-4D99-8BEE-430BFC21D769}" srcOrd="3" destOrd="0" presId="urn:microsoft.com/office/officeart/2018/2/layout/IconVerticalSolidList"/>
    <dgm:cxn modelId="{CD19A978-7624-4DD5-A2DA-21C26277831B}" type="presParOf" srcId="{738AB481-BE4E-4264-A994-31B0EE5FF4FF}" destId="{4F6383D3-E179-4779-BBB4-3BE8DD1AD099}" srcOrd="1" destOrd="0" presId="urn:microsoft.com/office/officeart/2018/2/layout/IconVerticalSolidList"/>
    <dgm:cxn modelId="{C708E93B-CB3D-431C-80AB-AEB33C91AF2A}" type="presParOf" srcId="{738AB481-BE4E-4264-A994-31B0EE5FF4FF}" destId="{0448DD8E-D9AF-4EB8-BE2E-F53A0E38CC31}" srcOrd="2" destOrd="0" presId="urn:microsoft.com/office/officeart/2018/2/layout/IconVerticalSolidList"/>
    <dgm:cxn modelId="{D9951EB2-850A-47FC-979C-F96B00381241}" type="presParOf" srcId="{0448DD8E-D9AF-4EB8-BE2E-F53A0E38CC31}" destId="{F6CF19B5-8062-43A9-8DEB-38EC3AA7C3D4}" srcOrd="0" destOrd="0" presId="urn:microsoft.com/office/officeart/2018/2/layout/IconVerticalSolidList"/>
    <dgm:cxn modelId="{E180207B-B70D-4F36-BBCB-66126552CE4C}" type="presParOf" srcId="{0448DD8E-D9AF-4EB8-BE2E-F53A0E38CC31}" destId="{4009FB1D-B645-43D1-8AD2-4C9CB441EE20}" srcOrd="1" destOrd="0" presId="urn:microsoft.com/office/officeart/2018/2/layout/IconVerticalSolidList"/>
    <dgm:cxn modelId="{3DADAA74-EED1-4AFB-8E34-DD7522220761}" type="presParOf" srcId="{0448DD8E-D9AF-4EB8-BE2E-F53A0E38CC31}" destId="{9FBF3D56-ECCE-43B6-A551-E17BD7DFAB53}" srcOrd="2" destOrd="0" presId="urn:microsoft.com/office/officeart/2018/2/layout/IconVerticalSolidList"/>
    <dgm:cxn modelId="{306DAA7A-CE59-42A7-96FC-35EDDEBD3882}" type="presParOf" srcId="{0448DD8E-D9AF-4EB8-BE2E-F53A0E38CC31}" destId="{AF093FA9-FDF8-416D-A201-1F3F9106251A}" srcOrd="3" destOrd="0" presId="urn:microsoft.com/office/officeart/2018/2/layout/IconVerticalSolidList"/>
    <dgm:cxn modelId="{C782015C-7A51-4448-B10B-EAF56A211D00}" type="presParOf" srcId="{738AB481-BE4E-4264-A994-31B0EE5FF4FF}" destId="{D2645D71-1690-4E39-A220-CAC4B39F3C4C}" srcOrd="3" destOrd="0" presId="urn:microsoft.com/office/officeart/2018/2/layout/IconVerticalSolidList"/>
    <dgm:cxn modelId="{E22AD5CB-A2F5-40C2-BD6A-7929E21C4560}" type="presParOf" srcId="{738AB481-BE4E-4264-A994-31B0EE5FF4FF}" destId="{4C6A7121-F90A-4FAA-8954-B979724FE8E5}" srcOrd="4" destOrd="0" presId="urn:microsoft.com/office/officeart/2018/2/layout/IconVerticalSolidList"/>
    <dgm:cxn modelId="{46592574-8A71-44EE-87C7-EB717B258437}" type="presParOf" srcId="{4C6A7121-F90A-4FAA-8954-B979724FE8E5}" destId="{22C9E6A3-91F6-4014-87E4-66528D8D8A55}" srcOrd="0" destOrd="0" presId="urn:microsoft.com/office/officeart/2018/2/layout/IconVerticalSolidList"/>
    <dgm:cxn modelId="{64B62F3E-EB40-401E-B350-0254AB9ACD3C}" type="presParOf" srcId="{4C6A7121-F90A-4FAA-8954-B979724FE8E5}" destId="{D9821410-0F05-41C9-8027-C7B644FACE1D}" srcOrd="1" destOrd="0" presId="urn:microsoft.com/office/officeart/2018/2/layout/IconVerticalSolidList"/>
    <dgm:cxn modelId="{A33B0673-19A2-46CE-9A2B-5E5AA4E9F1CF}" type="presParOf" srcId="{4C6A7121-F90A-4FAA-8954-B979724FE8E5}" destId="{08815310-4873-4031-A49E-A282A66CEC47}" srcOrd="2" destOrd="0" presId="urn:microsoft.com/office/officeart/2018/2/layout/IconVerticalSolidList"/>
    <dgm:cxn modelId="{B61F5F17-92B8-4C11-A532-FC68D630F329}" type="presParOf" srcId="{4C6A7121-F90A-4FAA-8954-B979724FE8E5}" destId="{FD9E9F7E-9049-499C-B6D0-D7309A31567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9DE0BC-647C-492E-89B4-855684F10E4C}">
      <dsp:nvSpPr>
        <dsp:cNvPr id="0" name=""/>
        <dsp:cNvSpPr/>
      </dsp:nvSpPr>
      <dsp:spPr>
        <a:xfrm>
          <a:off x="0" y="554"/>
          <a:ext cx="8596800" cy="129805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44B147-9EA2-4565-9F80-BE6794ADD163}">
      <dsp:nvSpPr>
        <dsp:cNvPr id="0" name=""/>
        <dsp:cNvSpPr/>
      </dsp:nvSpPr>
      <dsp:spPr>
        <a:xfrm>
          <a:off x="392660" y="292616"/>
          <a:ext cx="713928" cy="71392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5785D-5200-4D99-8BEE-430BFC21D769}">
      <dsp:nvSpPr>
        <dsp:cNvPr id="0" name=""/>
        <dsp:cNvSpPr/>
      </dsp:nvSpPr>
      <dsp:spPr>
        <a:xfrm>
          <a:off x="1499249" y="554"/>
          <a:ext cx="7097550" cy="1298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377" tIns="137377" rIns="137377" bIns="13737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/>
            <a:t>Alcoholics Anonymous is a fellowship of people who share their experience, strength and hope with each other that they may solve their common problem and help others to recover from alcoholism.</a:t>
          </a:r>
          <a:endParaRPr lang="en-US" sz="1600" kern="1200" dirty="0"/>
        </a:p>
      </dsp:txBody>
      <dsp:txXfrm>
        <a:off x="1499249" y="554"/>
        <a:ext cx="7097550" cy="1298051"/>
      </dsp:txXfrm>
    </dsp:sp>
    <dsp:sp modelId="{F6CF19B5-8062-43A9-8DEB-38EC3AA7C3D4}">
      <dsp:nvSpPr>
        <dsp:cNvPr id="0" name=""/>
        <dsp:cNvSpPr/>
      </dsp:nvSpPr>
      <dsp:spPr>
        <a:xfrm>
          <a:off x="0" y="1623119"/>
          <a:ext cx="8596800" cy="129805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09FB1D-B645-43D1-8AD2-4C9CB441EE20}">
      <dsp:nvSpPr>
        <dsp:cNvPr id="0" name=""/>
        <dsp:cNvSpPr/>
      </dsp:nvSpPr>
      <dsp:spPr>
        <a:xfrm>
          <a:off x="392660" y="1915181"/>
          <a:ext cx="713928" cy="71392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93FA9-FDF8-416D-A201-1F3F9106251A}">
      <dsp:nvSpPr>
        <dsp:cNvPr id="0" name=""/>
        <dsp:cNvSpPr/>
      </dsp:nvSpPr>
      <dsp:spPr>
        <a:xfrm>
          <a:off x="1499249" y="1623119"/>
          <a:ext cx="7097550" cy="1298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377" tIns="137377" rIns="137377" bIns="13737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The only requirement for membership is a desire to stop drinking. There are no dues or fees for AA membership; we are self-supporting through our own contributions.</a:t>
          </a:r>
          <a:endParaRPr lang="en-US" sz="1600" kern="1200"/>
        </a:p>
      </dsp:txBody>
      <dsp:txXfrm>
        <a:off x="1499249" y="1623119"/>
        <a:ext cx="7097550" cy="1298051"/>
      </dsp:txXfrm>
    </dsp:sp>
    <dsp:sp modelId="{22C9E6A3-91F6-4014-87E4-66528D8D8A55}">
      <dsp:nvSpPr>
        <dsp:cNvPr id="0" name=""/>
        <dsp:cNvSpPr/>
      </dsp:nvSpPr>
      <dsp:spPr>
        <a:xfrm>
          <a:off x="0" y="3245684"/>
          <a:ext cx="8596800" cy="129805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821410-0F05-41C9-8027-C7B644FACE1D}">
      <dsp:nvSpPr>
        <dsp:cNvPr id="0" name=""/>
        <dsp:cNvSpPr/>
      </dsp:nvSpPr>
      <dsp:spPr>
        <a:xfrm>
          <a:off x="392660" y="3537746"/>
          <a:ext cx="713928" cy="71392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9E9F7E-9049-499C-B6D0-D7309A315675}">
      <dsp:nvSpPr>
        <dsp:cNvPr id="0" name=""/>
        <dsp:cNvSpPr/>
      </dsp:nvSpPr>
      <dsp:spPr>
        <a:xfrm>
          <a:off x="1499249" y="3245684"/>
          <a:ext cx="7097550" cy="1298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377" tIns="137377" rIns="137377" bIns="13737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AA is not allied with any sect, denomination, politics, organization or institution; does not wish to engage in any controversy; neither endorses nor opposes any causes. Our primary purpose is to stay sober and help other alcoholics to achieve sobriety.</a:t>
          </a:r>
          <a:endParaRPr lang="en-US" sz="1600" kern="1200"/>
        </a:p>
      </dsp:txBody>
      <dsp:txXfrm>
        <a:off x="1499249" y="3245684"/>
        <a:ext cx="7097550" cy="1298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26D85BE-6096-6D49-9C92-49FC3D842C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1D8E0-5612-544E-9488-F5F3B382A86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B2665C4-AE16-2A49-B0C4-F49062A68551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30B41BE-A51E-A04F-9C54-A63C67E4DF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4557371-C070-5E43-93CF-AD6F556C6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9F3ED7-71B2-CF44-8A35-027799CB16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177E69-5589-4A4D-A2D1-01FB246049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B799363-646D-4247-8BF8-D000A198F4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799363-646D-4247-8BF8-D000A198F48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776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F4A86F-1393-7C46-B805-BB85F39F7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5BAEF-1B56-1E4C-AF9B-965BD97973AD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8C658-D70A-BA4F-8F9A-48101989B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62298-0AFB-2543-A205-5359F9688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9BF22-A56B-3246-ABDF-2FB32C8918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94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3AAF5-B0D8-8D45-9A05-E07EC5318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C7412-433B-354B-A33F-1D9152EDE658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F1C27-FF80-314E-B77C-FD0CC4631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F7B24-0294-9B44-BB30-DB2827031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47FC7-6FB7-474D-99F6-724437E58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2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C3F05-4B8B-5347-B79B-9A7871C37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6E2FE-929B-4C47-B7BA-E96B5EC6835C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89B8D-8886-0C40-951E-F12F7B105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34B76-B58A-FE4F-B369-9EC5C579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99BDF-C1D1-C341-95E0-AC291A8113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1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B73CA-04E9-2B48-B935-867BF0829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5DE40-90D3-B741-B097-145B0F7D306F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632F6-9687-0343-B53D-47EFD86AF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34015-5BD6-1B40-BCA9-3915A757C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D6405-A265-3340-B7B1-D3ED6BAC9A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87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669EC-7E0F-9A48-BC97-18D295E8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87B31-F189-E04C-8BCA-35AFFC34E1D7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1CF9D-2429-F945-8D81-E21BF3C4B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6157D-2561-7143-B296-A1E18A782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02F68-86C5-D146-BA9F-6E239A9DF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15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F23F4A-5414-0F4E-82B4-425A9B89C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45AEE-71CD-514B-9163-D1FB2AC178DA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74F5C3-4805-2041-A6DD-69D9DEB54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600C07F-C976-8449-9C08-EBD63A438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D8E66-713E-0344-8E7A-28E9DF26F8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318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A8C92A2-A96A-5B47-BFB4-3DF348128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63940-05FC-F04C-8CA1-55D5575C92CC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E92C282-E7DF-744E-8F48-F4491BB95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7796BA8-9AA6-0240-A0D4-32A84A20D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A9B22-BF40-414F-99DE-2F328CF6CD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2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FB1E8B5-943A-7549-9A8F-E882ADCD3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27696-E41F-0040-9848-F89C64D4419B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6D19A9C-99F6-B444-BFEA-50633BA43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E6A8C19-B9DD-6A47-9721-69B7046A3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438E7-5921-2F4F-8E4E-087889119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08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A0B580-73C8-6441-A445-1ED1A79B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01984-FA52-7E4F-BDE1-604E06591A1C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DA5C65E-FB99-6B41-814F-72AB250B7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0088636-C549-9546-B408-6B05A9315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0361F-DCFA-794F-8611-973EAB66D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73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24B9605-7B36-114B-A9D4-C84A361EA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F3564-D50E-7E4B-A4AE-E34BBEE9FA25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6D47F7-0EE1-7241-8096-B6EFE0B17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B902761-640D-6D4F-A9C2-5998258EA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58ED9-4DB9-3F4E-B4CD-FDE6982B3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00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473E0F3-620E-5842-84DB-B1BDD0133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B00C7-666D-1445-BC36-A1A222EA5106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3597E57-49B8-544E-BD24-1FD2E6081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EAA6782-F49D-2F48-B949-18ED7809E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01F51-3396-B64B-B4C3-6C7F0F90AA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5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8940C90-8480-E041-AFE4-EE6DB5250B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9FAFC5-6389-AD49-A678-3BB1692F92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29106-670A-284C-B7FF-7153E8749C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0D6A76-33D2-FC4E-B026-F00FC6688568}" type="datetimeFigureOut">
              <a:rPr lang="en-US"/>
              <a:pPr>
                <a:defRPr/>
              </a:pPr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55D66-F251-A245-BE66-C85BDBF1B9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6540A-68A9-BD44-B92B-D27E46854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1DBD4C-9F8F-9046-BF01-87424D4DFE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coholics-anonymous.org.uk/Professionals/Videos-for-Professional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aamail.or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coholics-anonymous.org.uk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>
            <a:extLst>
              <a:ext uri="{FF2B5EF4-FFF2-40B4-BE49-F238E27FC236}">
                <a16:creationId xmlns:a16="http://schemas.microsoft.com/office/drawing/2014/main" id="{30716AF8-910C-DD48-B69A-EC91DEFFD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6" y="3830638"/>
            <a:ext cx="53181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rgbClr val="2933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a presentation </a:t>
            </a:r>
          </a:p>
        </p:txBody>
      </p:sp>
      <p:sp>
        <p:nvSpPr>
          <p:cNvPr id="3075" name="TextBox 4">
            <a:extLst>
              <a:ext uri="{FF2B5EF4-FFF2-40B4-BE49-F238E27FC236}">
                <a16:creationId xmlns:a16="http://schemas.microsoft.com/office/drawing/2014/main" id="{FECA53D5-E3BF-F14A-89C1-0C89DD2DA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4538663"/>
            <a:ext cx="49006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Employers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C10DE6-12D7-C9A1-7719-5160B1F19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8;p30">
            <a:extLst>
              <a:ext uri="{FF2B5EF4-FFF2-40B4-BE49-F238E27FC236}">
                <a16:creationId xmlns:a16="http://schemas.microsoft.com/office/drawing/2014/main" id="{B35319CA-1887-1FA6-978F-0CAD8544F386}"/>
              </a:ext>
            </a:extLst>
          </p:cNvPr>
          <p:cNvSpPr txBox="1"/>
          <p:nvPr/>
        </p:nvSpPr>
        <p:spPr>
          <a:xfrm>
            <a:off x="677160" y="609480"/>
            <a:ext cx="10960658" cy="13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How much does AA cost?</a:t>
            </a:r>
            <a:endParaRPr sz="4800" b="1" strike="noStrike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" name="Google Shape;229;p30">
            <a:extLst>
              <a:ext uri="{FF2B5EF4-FFF2-40B4-BE49-F238E27FC236}">
                <a16:creationId xmlns:a16="http://schemas.microsoft.com/office/drawing/2014/main" id="{6B289DA8-A7E6-F193-385C-008C44CF4227}"/>
              </a:ext>
            </a:extLst>
          </p:cNvPr>
          <p:cNvSpPr txBox="1"/>
          <p:nvPr/>
        </p:nvSpPr>
        <p:spPr>
          <a:xfrm>
            <a:off x="677160" y="2160720"/>
            <a:ext cx="10863676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48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It’s free.</a:t>
            </a:r>
            <a:endParaRPr sz="48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endParaRPr sz="36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36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There are no dues or fees for AA membership, we are self-supporting through our own contributions.</a:t>
            </a:r>
            <a:endParaRPr sz="36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112402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0AAE80-6C3F-18AD-0222-6FE05E718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5;p31">
            <a:extLst>
              <a:ext uri="{FF2B5EF4-FFF2-40B4-BE49-F238E27FC236}">
                <a16:creationId xmlns:a16="http://schemas.microsoft.com/office/drawing/2014/main" id="{6222D393-F9E3-CCF5-7547-F62252CA2405}"/>
              </a:ext>
            </a:extLst>
          </p:cNvPr>
          <p:cNvSpPr txBox="1"/>
          <p:nvPr/>
        </p:nvSpPr>
        <p:spPr>
          <a:xfrm>
            <a:off x="677159" y="609480"/>
            <a:ext cx="10766695" cy="13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ahoma"/>
              <a:buNone/>
            </a:pPr>
            <a:r>
              <a:rPr lang="en-US" sz="4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How can we help?</a:t>
            </a:r>
            <a:endParaRPr sz="4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" name="Google Shape;236;p31">
            <a:extLst>
              <a:ext uri="{FF2B5EF4-FFF2-40B4-BE49-F238E27FC236}">
                <a16:creationId xmlns:a16="http://schemas.microsoft.com/office/drawing/2014/main" id="{36BC21FA-3EED-18D0-25F5-7F4DB8AE5B99}"/>
              </a:ext>
            </a:extLst>
          </p:cNvPr>
          <p:cNvSpPr txBox="1"/>
          <p:nvPr/>
        </p:nvSpPr>
        <p:spPr>
          <a:xfrm>
            <a:off x="677150" y="1676400"/>
            <a:ext cx="10766704" cy="46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5052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rebuchet MS"/>
              <a:buChar char="•"/>
            </a:pPr>
            <a:r>
              <a:rPr lang="en-US" sz="3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All professionals are welcome to attend our “open” meetings. </a:t>
            </a: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5052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rebuchet MS"/>
              <a:buChar char="•"/>
            </a:pPr>
            <a:r>
              <a:rPr lang="en-US" sz="3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I can be point of contact for any employers and employees, dealing with still-suffering alcoholic</a:t>
            </a: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5052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rebuchet MS"/>
              <a:buChar char="•"/>
            </a:pPr>
            <a:r>
              <a:rPr lang="en-US" sz="3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We can speak at any company event</a:t>
            </a: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5052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rebuchet MS"/>
              <a:buChar char="•"/>
            </a:pPr>
            <a:r>
              <a:rPr lang="en-US" sz="3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Literature and posters are available via the AA website shop at any time when requested</a:t>
            </a: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160020" algn="l" rtl="0">
              <a:spcBef>
                <a:spcPts val="480"/>
              </a:spcBef>
              <a:spcAft>
                <a:spcPts val="0"/>
              </a:spcAft>
              <a:buClr>
                <a:srgbClr val="FFCC00"/>
              </a:buClr>
              <a:buSzPts val="2880"/>
              <a:buFont typeface="Tahoma"/>
              <a:buNone/>
            </a:pP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15569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A63335-EEEA-5036-F6AB-796676EBB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2;p32">
            <a:extLst>
              <a:ext uri="{FF2B5EF4-FFF2-40B4-BE49-F238E27FC236}">
                <a16:creationId xmlns:a16="http://schemas.microsoft.com/office/drawing/2014/main" id="{2C0F6176-E267-8A32-B0C0-AFD1D66C9CF0}"/>
              </a:ext>
            </a:extLst>
          </p:cNvPr>
          <p:cNvSpPr txBox="1">
            <a:spLocks/>
          </p:cNvSpPr>
          <p:nvPr/>
        </p:nvSpPr>
        <p:spPr bwMode="auto">
          <a:xfrm>
            <a:off x="677333" y="609600"/>
            <a:ext cx="10821939" cy="13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b="1">
                <a:solidFill>
                  <a:schemeClr val="bg1"/>
                </a:solidFill>
              </a:rPr>
              <a:t>Employment Video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Google Shape;243;p32">
            <a:extLst>
              <a:ext uri="{FF2B5EF4-FFF2-40B4-BE49-F238E27FC236}">
                <a16:creationId xmlns:a16="http://schemas.microsoft.com/office/drawing/2014/main" id="{01852514-DA6D-844D-3234-53665855DC22}"/>
              </a:ext>
            </a:extLst>
          </p:cNvPr>
          <p:cNvSpPr txBox="1">
            <a:spLocks/>
          </p:cNvSpPr>
          <p:nvPr/>
        </p:nvSpPr>
        <p:spPr bwMode="auto">
          <a:xfrm>
            <a:off x="677334" y="2160589"/>
            <a:ext cx="10821938" cy="388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spcAft>
                <a:spcPts val="0"/>
              </a:spcAft>
            </a:pPr>
            <a:r>
              <a:rPr lang="en-GB" sz="3000" b="1">
                <a:solidFill>
                  <a:schemeClr val="bg1"/>
                </a:solidFill>
              </a:rPr>
              <a:t>Alcoholics Anonymous Video on Employment</a:t>
            </a:r>
          </a:p>
          <a:p>
            <a:pPr algn="l" eaLnBrk="1" hangingPunct="1">
              <a:spcAft>
                <a:spcPts val="0"/>
              </a:spcAft>
            </a:pPr>
            <a:endParaRPr lang="en-GB" sz="3000" b="1">
              <a:solidFill>
                <a:schemeClr val="bg1"/>
              </a:solidFill>
            </a:endParaRPr>
          </a:p>
          <a:p>
            <a:pPr algn="l" eaLnBrk="1" hangingPunct="1">
              <a:spcAft>
                <a:spcPts val="0"/>
              </a:spcAft>
            </a:pPr>
            <a:endParaRPr lang="en-GB" sz="3000" b="1">
              <a:solidFill>
                <a:schemeClr val="bg1"/>
              </a:solidFill>
            </a:endParaRPr>
          </a:p>
          <a:p>
            <a:pPr algn="l" eaLnBrk="1" hangingPunct="1">
              <a:spcAft>
                <a:spcPts val="0"/>
              </a:spcAft>
            </a:pPr>
            <a:r>
              <a:rPr lang="en-GB" sz="3000" b="1" u="sng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https://www.alcoholics-anonymous.org.uk/Professionals/Videos-for-Professionals</a:t>
            </a:r>
            <a:endParaRPr lang="en-GB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722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9C6992-6163-4CF0-29A4-A01B7D272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9;p33">
            <a:extLst>
              <a:ext uri="{FF2B5EF4-FFF2-40B4-BE49-F238E27FC236}">
                <a16:creationId xmlns:a16="http://schemas.microsoft.com/office/drawing/2014/main" id="{4F0BA97D-43C9-73C8-F118-14E08FDDC9A0}"/>
              </a:ext>
            </a:extLst>
          </p:cNvPr>
          <p:cNvSpPr txBox="1"/>
          <p:nvPr/>
        </p:nvSpPr>
        <p:spPr>
          <a:xfrm>
            <a:off x="677160" y="609480"/>
            <a:ext cx="10794404" cy="13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Questions?</a:t>
            </a:r>
            <a:endParaRPr sz="48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239728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A521D2-B41A-713C-4CB6-8C7A4636C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6;p34">
            <a:extLst>
              <a:ext uri="{FF2B5EF4-FFF2-40B4-BE49-F238E27FC236}">
                <a16:creationId xmlns:a16="http://schemas.microsoft.com/office/drawing/2014/main" id="{29BA60D9-BFAF-56F4-A043-E7D55460F797}"/>
              </a:ext>
            </a:extLst>
          </p:cNvPr>
          <p:cNvSpPr txBox="1"/>
          <p:nvPr/>
        </p:nvSpPr>
        <p:spPr>
          <a:xfrm>
            <a:off x="677159" y="609480"/>
            <a:ext cx="10586585" cy="13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Times New Roman"/>
              <a:buNone/>
            </a:pPr>
            <a:r>
              <a:rPr lang="en-US" sz="4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Chapter 10 – To Employers </a:t>
            </a:r>
            <a:br>
              <a:rPr lang="en-US" sz="4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4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    Alcoholics Anonymous</a:t>
            </a:r>
            <a:endParaRPr sz="4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" name="Google Shape;257;p34">
            <a:extLst>
              <a:ext uri="{FF2B5EF4-FFF2-40B4-BE49-F238E27FC236}">
                <a16:creationId xmlns:a16="http://schemas.microsoft.com/office/drawing/2014/main" id="{6E6A4577-AE47-99C7-F4C2-6D56E4129DFA}"/>
              </a:ext>
            </a:extLst>
          </p:cNvPr>
          <p:cNvSpPr txBox="1"/>
          <p:nvPr/>
        </p:nvSpPr>
        <p:spPr>
          <a:xfrm>
            <a:off x="677159" y="3048000"/>
            <a:ext cx="10766695" cy="299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</a:pPr>
            <a:r>
              <a:rPr lang="en-US" sz="36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“No man should be fired just because he is alcoholic. If he wants to stop, he should be afforded a real chance.”</a:t>
            </a:r>
            <a:endParaRPr sz="36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20546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98D403-DD1C-2A83-7717-326162F04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3;p35">
            <a:extLst>
              <a:ext uri="{FF2B5EF4-FFF2-40B4-BE49-F238E27FC236}">
                <a16:creationId xmlns:a16="http://schemas.microsoft.com/office/drawing/2014/main" id="{C052EA06-8847-4E77-47B8-B8D3E4A0CB56}"/>
              </a:ext>
            </a:extLst>
          </p:cNvPr>
          <p:cNvSpPr txBox="1"/>
          <p:nvPr/>
        </p:nvSpPr>
        <p:spPr>
          <a:xfrm>
            <a:off x="774998" y="609480"/>
            <a:ext cx="10642004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Help for the Alcoholic in the Workplace</a:t>
            </a:r>
            <a:endParaRPr sz="36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" name="Google Shape;264;p35">
            <a:extLst>
              <a:ext uri="{FF2B5EF4-FFF2-40B4-BE49-F238E27FC236}">
                <a16:creationId xmlns:a16="http://schemas.microsoft.com/office/drawing/2014/main" id="{39975BC8-4552-B4B3-CDAF-782D9A796A50}"/>
              </a:ext>
            </a:extLst>
          </p:cNvPr>
          <p:cNvSpPr txBox="1"/>
          <p:nvPr/>
        </p:nvSpPr>
        <p:spPr>
          <a:xfrm>
            <a:off x="872836" y="1930380"/>
            <a:ext cx="10642004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National AA Telephone Helpline 0800 9177 650</a:t>
            </a: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Email </a:t>
            </a:r>
            <a:r>
              <a:rPr lang="en-US" sz="2400" b="1" u="sng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help@aamail.org</a:t>
            </a: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Instant Messaging Service https://www.alcoholics-anonymous.org.uk/About-AA/Newcomers/Get-help-now</a:t>
            </a: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922213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9434D0-22B3-60F1-B5AF-636A99B4B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0;p36">
            <a:extLst>
              <a:ext uri="{FF2B5EF4-FFF2-40B4-BE49-F238E27FC236}">
                <a16:creationId xmlns:a16="http://schemas.microsoft.com/office/drawing/2014/main" id="{5DE6BD6A-2EC8-1189-43F4-D6B786F73181}"/>
              </a:ext>
            </a:extLst>
          </p:cNvPr>
          <p:cNvSpPr txBox="1"/>
          <p:nvPr/>
        </p:nvSpPr>
        <p:spPr>
          <a:xfrm>
            <a:off x="677159" y="609480"/>
            <a:ext cx="10891385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General Service Office</a:t>
            </a:r>
            <a:endParaRPr sz="36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" name="Google Shape;271;p36">
            <a:extLst>
              <a:ext uri="{FF2B5EF4-FFF2-40B4-BE49-F238E27FC236}">
                <a16:creationId xmlns:a16="http://schemas.microsoft.com/office/drawing/2014/main" id="{92C99C3A-DB4D-A4EE-3D22-7B749ED286D9}"/>
              </a:ext>
            </a:extLst>
          </p:cNvPr>
          <p:cNvSpPr txBox="1"/>
          <p:nvPr/>
        </p:nvSpPr>
        <p:spPr>
          <a:xfrm>
            <a:off x="677160" y="2160720"/>
            <a:ext cx="10891384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FFCC00"/>
              </a:buClr>
              <a:buSzPts val="3360"/>
              <a:buFont typeface="Tahoma"/>
              <a:buNone/>
            </a:pPr>
            <a:r>
              <a:rPr lang="en-US" sz="28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P.O. BOX 1, 10 TOFT GREEN, YORK, YO1 7NJ</a:t>
            </a:r>
            <a:endParaRPr sz="3200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42900" algn="ctr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FFCC00"/>
              </a:buClr>
              <a:buSzPts val="3360"/>
              <a:buFont typeface="Tahoma"/>
              <a:buNone/>
            </a:pPr>
            <a:r>
              <a:rPr lang="en-US" sz="28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TEL NO: 01904 644026</a:t>
            </a:r>
            <a:endParaRPr sz="3200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42900" algn="ctr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FFCC00"/>
              </a:buClr>
              <a:buSzPts val="3360"/>
              <a:buFont typeface="Tahoma"/>
              <a:buNone/>
            </a:pPr>
            <a:endParaRPr sz="28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42900" algn="ctr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FFCC00"/>
              </a:buClr>
              <a:buSzPts val="3360"/>
              <a:buFont typeface="Tahoma"/>
              <a:buNone/>
            </a:pPr>
            <a:r>
              <a:rPr lang="en-US" sz="2800" b="1" u="sng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www.alcoholics-anonymous.org.uk</a:t>
            </a:r>
            <a:endParaRPr sz="3200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42900" algn="ctr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FFCC00"/>
              </a:buClr>
              <a:buSzPts val="3360"/>
              <a:buFont typeface="Tahoma"/>
              <a:buNone/>
            </a:pPr>
            <a:endParaRPr sz="28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174797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>
            <a:extLst>
              <a:ext uri="{FF2B5EF4-FFF2-40B4-BE49-F238E27FC236}">
                <a16:creationId xmlns:a16="http://schemas.microsoft.com/office/drawing/2014/main" id="{4A77E2E9-9DA9-7340-8AEB-251C6D9F2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3830638"/>
            <a:ext cx="46339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rgbClr val="2933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 of presentation</a:t>
            </a:r>
          </a:p>
        </p:txBody>
      </p:sp>
      <p:sp>
        <p:nvSpPr>
          <p:cNvPr id="9219" name="TextBox 2">
            <a:extLst>
              <a:ext uri="{FF2B5EF4-FFF2-40B4-BE49-F238E27FC236}">
                <a16:creationId xmlns:a16="http://schemas.microsoft.com/office/drawing/2014/main" id="{E69BBC4F-84EF-2F44-B8FE-E54800F5A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0" y="4538663"/>
            <a:ext cx="2962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solidFill>
                  <a:srgbClr val="EA86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B8BA31-7075-E987-8CC5-76608DFD5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6;p20">
            <a:extLst>
              <a:ext uri="{FF2B5EF4-FFF2-40B4-BE49-F238E27FC236}">
                <a16:creationId xmlns:a16="http://schemas.microsoft.com/office/drawing/2014/main" id="{06DC7230-A344-B7BD-FB35-61C2E30ADAD2}"/>
              </a:ext>
            </a:extLst>
          </p:cNvPr>
          <p:cNvSpPr txBox="1"/>
          <p:nvPr/>
        </p:nvSpPr>
        <p:spPr>
          <a:xfrm>
            <a:off x="677160" y="609480"/>
            <a:ext cx="8596800" cy="872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What is Alcoholics Anonymous ?</a:t>
            </a:r>
            <a:endParaRPr sz="3600" b="1" i="0" u="none" strike="noStrike" cap="none" dirty="0">
              <a:solidFill>
                <a:schemeClr val="bg1"/>
              </a:solidFill>
            </a:endParaRPr>
          </a:p>
        </p:txBody>
      </p:sp>
      <p:graphicFrame>
        <p:nvGraphicFramePr>
          <p:cNvPr id="5" name="Google Shape;157;p20">
            <a:extLst>
              <a:ext uri="{FF2B5EF4-FFF2-40B4-BE49-F238E27FC236}">
                <a16:creationId xmlns:a16="http://schemas.microsoft.com/office/drawing/2014/main" id="{1D6998B2-D283-6833-A8FE-B26F32667E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9101416"/>
              </p:ext>
            </p:extLst>
          </p:nvPr>
        </p:nvGraphicFramePr>
        <p:xfrm>
          <a:off x="677150" y="1274618"/>
          <a:ext cx="8596800" cy="4544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3723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74;p22">
            <a:extLst>
              <a:ext uri="{FF2B5EF4-FFF2-40B4-BE49-F238E27FC236}">
                <a16:creationId xmlns:a16="http://schemas.microsoft.com/office/drawing/2014/main" id="{01F8F9FE-819F-3334-9CCE-CDA85503D8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7776851" y="1617853"/>
            <a:ext cx="4371975" cy="327898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71;p22">
            <a:extLst>
              <a:ext uri="{FF2B5EF4-FFF2-40B4-BE49-F238E27FC236}">
                <a16:creationId xmlns:a16="http://schemas.microsoft.com/office/drawing/2014/main" id="{85BC9A54-4880-1496-2834-F1937618CC75}"/>
              </a:ext>
            </a:extLst>
          </p:cNvPr>
          <p:cNvSpPr txBox="1">
            <a:spLocks/>
          </p:cNvSpPr>
          <p:nvPr/>
        </p:nvSpPr>
        <p:spPr bwMode="auto">
          <a:xfrm>
            <a:off x="309563" y="2357438"/>
            <a:ext cx="6291262" cy="308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</a:pPr>
            <a:r>
              <a:rPr lang="en-GB" sz="1800" b="1" dirty="0">
                <a:solidFill>
                  <a:schemeClr val="bg1"/>
                </a:solidFill>
              </a:rPr>
              <a:t>Declining standards of work with lower output</a:t>
            </a:r>
            <a:endParaRPr lang="en-GB" b="1" dirty="0">
              <a:solidFill>
                <a:schemeClr val="bg1"/>
              </a:solidFill>
            </a:endParaRPr>
          </a:p>
          <a:p>
            <a:pPr marL="342900" indent="-342900" algn="l" eaLnBrk="1" hangingPunct="1"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</a:pPr>
            <a:r>
              <a:rPr lang="en-GB" sz="1800" b="1" dirty="0">
                <a:solidFill>
                  <a:schemeClr val="bg1"/>
                </a:solidFill>
              </a:rPr>
              <a:t>Absenteeism</a:t>
            </a:r>
            <a:endParaRPr lang="en-GB" b="1" dirty="0">
              <a:solidFill>
                <a:schemeClr val="bg1"/>
              </a:solidFill>
            </a:endParaRPr>
          </a:p>
          <a:p>
            <a:pPr marL="342900" indent="-342900" algn="l" eaLnBrk="1" hangingPunct="1"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</a:pPr>
            <a:r>
              <a:rPr lang="en-GB" sz="1800" b="1" dirty="0">
                <a:solidFill>
                  <a:schemeClr val="bg1"/>
                </a:solidFill>
              </a:rPr>
              <a:t>High levels of sick leave</a:t>
            </a:r>
            <a:endParaRPr lang="en-GB" b="1" dirty="0">
              <a:solidFill>
                <a:schemeClr val="bg1"/>
              </a:solidFill>
            </a:endParaRPr>
          </a:p>
          <a:p>
            <a:pPr marL="342900" indent="-342900" algn="l" eaLnBrk="1" hangingPunct="1"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</a:pPr>
            <a:r>
              <a:rPr lang="en-GB" sz="1800" b="1" dirty="0">
                <a:solidFill>
                  <a:schemeClr val="bg1"/>
                </a:solidFill>
              </a:rPr>
              <a:t>Health &amp; Safety Risks they pose to themselves and others</a:t>
            </a:r>
            <a:endParaRPr lang="en-GB" b="1" dirty="0">
              <a:solidFill>
                <a:schemeClr val="bg1"/>
              </a:solidFill>
            </a:endParaRPr>
          </a:p>
          <a:p>
            <a:pPr marL="342900" indent="-342900" algn="l" eaLnBrk="1" hangingPunct="1"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</a:pPr>
            <a:r>
              <a:rPr lang="en-GB" sz="1800" b="1" dirty="0">
                <a:solidFill>
                  <a:schemeClr val="bg1"/>
                </a:solidFill>
              </a:rPr>
              <a:t>Many industries see alcoholism as a very wasteful overhead</a:t>
            </a:r>
            <a:endParaRPr lang="en-GB" b="1" dirty="0">
              <a:solidFill>
                <a:schemeClr val="bg1"/>
              </a:solidFill>
            </a:endParaRPr>
          </a:p>
          <a:p>
            <a:pPr marL="342900" indent="-342900" algn="l" eaLnBrk="1" hangingPunct="1"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</a:pPr>
            <a:r>
              <a:rPr lang="en-GB" sz="1800" b="1" dirty="0">
                <a:solidFill>
                  <a:schemeClr val="bg1"/>
                </a:solidFill>
              </a:rPr>
              <a:t>They will be encouraged to find that AA does not cost them either time or money. </a:t>
            </a:r>
            <a:endParaRPr lang="en-GB" b="1" dirty="0">
              <a:solidFill>
                <a:schemeClr val="bg1"/>
              </a:solidFill>
            </a:endParaRPr>
          </a:p>
          <a:p>
            <a:pPr marL="342900" indent="-342900" algn="l" eaLnBrk="1" hangingPunct="1"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</a:pPr>
            <a:r>
              <a:rPr lang="en-GB" sz="1800" b="1" dirty="0">
                <a:solidFill>
                  <a:schemeClr val="bg1"/>
                </a:solidFill>
              </a:rPr>
              <a:t>They see the advantages of a sober worker who attends AA and will often display and make available AA literature</a:t>
            </a:r>
            <a:r>
              <a:rPr lang="en-GB" sz="18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. </a:t>
            </a:r>
            <a:endParaRPr lang="en-GB" dirty="0">
              <a:solidFill>
                <a:schemeClr val="bg1"/>
              </a:solidFill>
            </a:endParaRPr>
          </a:p>
          <a:p>
            <a:pPr marL="342900" indent="-251459" algn="l" eaLnBrk="1" hangingPunct="1"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lang="en-GB" sz="1800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indent="-251459" algn="l" eaLnBrk="1" hangingPunct="1"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lang="en-GB" sz="1800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" name="Google Shape;170;p22">
            <a:extLst>
              <a:ext uri="{FF2B5EF4-FFF2-40B4-BE49-F238E27FC236}">
                <a16:creationId xmlns:a16="http://schemas.microsoft.com/office/drawing/2014/main" id="{EBF01204-DC78-74E4-4DE5-F78B5EC072A9}"/>
              </a:ext>
            </a:extLst>
          </p:cNvPr>
          <p:cNvSpPr txBox="1">
            <a:spLocks/>
          </p:cNvSpPr>
          <p:nvPr/>
        </p:nvSpPr>
        <p:spPr bwMode="auto">
          <a:xfrm>
            <a:off x="309563" y="526473"/>
            <a:ext cx="9073977" cy="54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2800" b="1">
                <a:solidFill>
                  <a:schemeClr val="bg1"/>
                </a:solidFill>
              </a:rPr>
              <a:t>Alcohol Problems for Employers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Google Shape;173;p22">
            <a:extLst>
              <a:ext uri="{FF2B5EF4-FFF2-40B4-BE49-F238E27FC236}">
                <a16:creationId xmlns:a16="http://schemas.microsoft.com/office/drawing/2014/main" id="{B91F4784-C0B7-2431-5758-616DB22186BF}"/>
              </a:ext>
            </a:extLst>
          </p:cNvPr>
          <p:cNvSpPr txBox="1"/>
          <p:nvPr/>
        </p:nvSpPr>
        <p:spPr>
          <a:xfrm>
            <a:off x="440625" y="1185863"/>
            <a:ext cx="7326308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lang="en-US" sz="2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Many of us have witnessed the difficulties that problem drinkers create for their employers for example: </a:t>
            </a:r>
            <a:endParaRPr sz="2000" dirty="0">
              <a:solidFill>
                <a:schemeClr val="bg1"/>
              </a:solidFill>
            </a:endParaRPr>
          </a:p>
          <a:p>
            <a: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53809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A7A770-20DA-1561-12DE-62F84CB16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0;p23">
            <a:extLst>
              <a:ext uri="{FF2B5EF4-FFF2-40B4-BE49-F238E27FC236}">
                <a16:creationId xmlns:a16="http://schemas.microsoft.com/office/drawing/2014/main" id="{68DBA1D1-502F-C36F-2CCE-CB86A3EA526A}"/>
              </a:ext>
            </a:extLst>
          </p:cNvPr>
          <p:cNvSpPr txBox="1"/>
          <p:nvPr/>
        </p:nvSpPr>
        <p:spPr>
          <a:xfrm>
            <a:off x="677159" y="1565564"/>
            <a:ext cx="10919095" cy="4087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Alcoholics Anonymous is a fellowship of men and women who share their experience strength and hope with each other that they may solve their common problem and help others to recover from alcoholism</a:t>
            </a:r>
            <a:br>
              <a:rPr lang="en-US" sz="28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br>
              <a:rPr lang="en-US" sz="28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br>
              <a:rPr lang="en-US" sz="28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28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It </a:t>
            </a:r>
            <a:r>
              <a:rPr lang="en-US" sz="2800" b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started in </a:t>
            </a:r>
            <a:r>
              <a:rPr lang="en-US" sz="28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the US in 1935 and now has over 2 million members in 150 countries</a:t>
            </a:r>
            <a:br>
              <a:rPr lang="en-US" sz="3200" dirty="0">
                <a:solidFill>
                  <a:schemeClr val="bg1"/>
                </a:solidFill>
              </a:rPr>
            </a:br>
            <a:endParaRPr sz="3200" b="0" strike="noStrik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79;p23">
            <a:extLst>
              <a:ext uri="{FF2B5EF4-FFF2-40B4-BE49-F238E27FC236}">
                <a16:creationId xmlns:a16="http://schemas.microsoft.com/office/drawing/2014/main" id="{477788AE-48E7-ECFF-EE59-489D09FEB015}"/>
              </a:ext>
            </a:extLst>
          </p:cNvPr>
          <p:cNvSpPr txBox="1"/>
          <p:nvPr/>
        </p:nvSpPr>
        <p:spPr>
          <a:xfrm>
            <a:off x="1272905" y="457080"/>
            <a:ext cx="9492078" cy="956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What is AA?</a:t>
            </a:r>
            <a:endParaRPr sz="4400" b="1" strike="noStrike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069175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35881B-7683-D705-1D66-1081D1E65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9A86012-7D80-8E69-9ABB-138416972CDD}"/>
              </a:ext>
            </a:extLst>
          </p:cNvPr>
          <p:cNvSpPr/>
          <p:nvPr/>
        </p:nvSpPr>
        <p:spPr>
          <a:xfrm>
            <a:off x="1149928" y="1717964"/>
            <a:ext cx="2299854" cy="25215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80"/>
            </a:pPr>
            <a:r>
              <a:rPr lang="en-GB" b="1" dirty="0">
                <a:latin typeface="Trebuchet MS"/>
                <a:ea typeface="Trebuchet MS"/>
                <a:cs typeface="Trebuchet MS"/>
                <a:sym typeface="Trebuchet MS"/>
              </a:rPr>
              <a:t>We view alcoholism as a progressive illness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A84823-063E-A779-A80F-43BA387AD610}"/>
              </a:ext>
            </a:extLst>
          </p:cNvPr>
          <p:cNvSpPr/>
          <p:nvPr/>
        </p:nvSpPr>
        <p:spPr>
          <a:xfrm>
            <a:off x="3546764" y="1717964"/>
            <a:ext cx="2299854" cy="25215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880"/>
            </a:pPr>
            <a:r>
              <a:rPr lang="en-GB" b="1" dirty="0">
                <a:latin typeface="Trebuchet MS"/>
                <a:ea typeface="Trebuchet MS"/>
                <a:cs typeface="Trebuchet MS"/>
                <a:sym typeface="Trebuchet MS"/>
              </a:rPr>
              <a:t>We see it as a threefold condition – physical, mental, spiritual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A5EB3C-40E5-ABE1-B57C-9BCA1D25C539}"/>
              </a:ext>
            </a:extLst>
          </p:cNvPr>
          <p:cNvSpPr/>
          <p:nvPr/>
        </p:nvSpPr>
        <p:spPr>
          <a:xfrm>
            <a:off x="5943600" y="1717964"/>
            <a:ext cx="2299854" cy="25215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880"/>
            </a:pPr>
            <a:r>
              <a:rPr lang="en-GB" b="1" dirty="0">
                <a:latin typeface="Trebuchet MS"/>
                <a:ea typeface="Trebuchet MS"/>
                <a:cs typeface="Trebuchet MS"/>
                <a:sym typeface="Trebuchet MS"/>
              </a:rPr>
              <a:t>We believe that alcoholics of our type have lost the power to control their drinking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A70254-896B-E081-AC8C-89409A03B368}"/>
              </a:ext>
            </a:extLst>
          </p:cNvPr>
          <p:cNvSpPr/>
          <p:nvPr/>
        </p:nvSpPr>
        <p:spPr>
          <a:xfrm>
            <a:off x="8326582" y="1717964"/>
            <a:ext cx="2299854" cy="25215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880"/>
            </a:pPr>
            <a:r>
              <a:rPr lang="en-GB" b="1" dirty="0">
                <a:latin typeface="Trebuchet MS"/>
                <a:ea typeface="Trebuchet MS"/>
                <a:cs typeface="Trebuchet MS"/>
                <a:sym typeface="Trebuchet MS"/>
              </a:rPr>
              <a:t>We believe that AA and the 12 step program of recovery, works to overcome the condition</a:t>
            </a:r>
          </a:p>
        </p:txBody>
      </p:sp>
      <p:sp>
        <p:nvSpPr>
          <p:cNvPr id="10" name="Google Shape;193;p25">
            <a:extLst>
              <a:ext uri="{FF2B5EF4-FFF2-40B4-BE49-F238E27FC236}">
                <a16:creationId xmlns:a16="http://schemas.microsoft.com/office/drawing/2014/main" id="{E5CEB55D-AB68-CA93-D71F-7F7C9ADB8F41}"/>
              </a:ext>
            </a:extLst>
          </p:cNvPr>
          <p:cNvSpPr txBox="1"/>
          <p:nvPr/>
        </p:nvSpPr>
        <p:spPr>
          <a:xfrm>
            <a:off x="677160" y="609480"/>
            <a:ext cx="11002222" cy="13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How does AA work?</a:t>
            </a:r>
            <a:endParaRPr sz="3600" strike="noStrike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286136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DAA673-EF74-9DE4-6C40-C4873CC29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0;p26">
            <a:extLst>
              <a:ext uri="{FF2B5EF4-FFF2-40B4-BE49-F238E27FC236}">
                <a16:creationId xmlns:a16="http://schemas.microsoft.com/office/drawing/2014/main" id="{BA267AD4-824F-0AC6-2D09-00AA829673EB}"/>
              </a:ext>
            </a:extLst>
          </p:cNvPr>
          <p:cNvSpPr txBox="1"/>
          <p:nvPr/>
        </p:nvSpPr>
        <p:spPr>
          <a:xfrm>
            <a:off x="677160" y="609480"/>
            <a:ext cx="10905240" cy="13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What is an AA meeting?</a:t>
            </a:r>
            <a:endParaRPr lang="en-GB" sz="3600" strike="noStrike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" name="Google Shape;201;p26">
            <a:extLst>
              <a:ext uri="{FF2B5EF4-FFF2-40B4-BE49-F238E27FC236}">
                <a16:creationId xmlns:a16="http://schemas.microsoft.com/office/drawing/2014/main" id="{2A32ECED-44BF-D746-C3A7-B5CA0F4B307D}"/>
              </a:ext>
            </a:extLst>
          </p:cNvPr>
          <p:cNvSpPr txBox="1"/>
          <p:nvPr/>
        </p:nvSpPr>
        <p:spPr>
          <a:xfrm>
            <a:off x="677160" y="2160720"/>
            <a:ext cx="1090524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1242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rebuchet MS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Group members get together once or twice a week</a:t>
            </a: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1242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rebuchet MS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“Closed” meetings – Members who think they have a drink problem</a:t>
            </a: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1242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rebuchet MS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“Open” meetings – Anyone who is interested in AA</a:t>
            </a: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1242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rebuchet MS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Each meeting is completely autonomous and so they vary</a:t>
            </a: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1242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rebuchet MS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Each meeting is self-supporting</a:t>
            </a: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1242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rebuchet MS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4,000+ meetings nationwide. </a:t>
            </a:r>
            <a:endParaRPr sz="24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811408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308611-67A1-816F-DBEA-06162E9E2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7">
            <a:extLst>
              <a:ext uri="{FF2B5EF4-FFF2-40B4-BE49-F238E27FC236}">
                <a16:creationId xmlns:a16="http://schemas.microsoft.com/office/drawing/2014/main" id="{7192C96B-9E61-9B19-878B-FDE44ABEBB2F}"/>
              </a:ext>
            </a:extLst>
          </p:cNvPr>
          <p:cNvSpPr txBox="1"/>
          <p:nvPr/>
        </p:nvSpPr>
        <p:spPr>
          <a:xfrm>
            <a:off x="677159" y="609480"/>
            <a:ext cx="10919095" cy="13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What are the 12 steps?</a:t>
            </a:r>
            <a:endParaRPr sz="3600" strike="noStrike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" name="Google Shape;208;p27">
            <a:extLst>
              <a:ext uri="{FF2B5EF4-FFF2-40B4-BE49-F238E27FC236}">
                <a16:creationId xmlns:a16="http://schemas.microsoft.com/office/drawing/2014/main" id="{B6C19433-BB74-2DB7-EBBD-C50C5B59739E}"/>
              </a:ext>
            </a:extLst>
          </p:cNvPr>
          <p:cNvSpPr txBox="1"/>
          <p:nvPr/>
        </p:nvSpPr>
        <p:spPr>
          <a:xfrm>
            <a:off x="677160" y="2160720"/>
            <a:ext cx="10919094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5052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rebuchet MS"/>
              <a:buChar char="•"/>
            </a:pPr>
            <a:r>
              <a:rPr lang="en-US" sz="3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They are a recovery </a:t>
            </a:r>
            <a:r>
              <a:rPr lang="en-US" sz="3000" b="1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programme</a:t>
            </a:r>
            <a:r>
              <a:rPr lang="en-US" sz="3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for living alcohol free</a:t>
            </a: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5052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rebuchet MS"/>
              <a:buChar char="•"/>
            </a:pPr>
            <a:r>
              <a:rPr lang="en-US" sz="3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Principles are based on actual recovery experiences of early members</a:t>
            </a: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5052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rebuchet MS"/>
              <a:buChar char="•"/>
            </a:pPr>
            <a:r>
              <a:rPr lang="en-US" sz="3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It is on-going program, which we choose to continue to follow throughout our lives</a:t>
            </a: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817187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690D47-2C79-0B9B-0D48-DC3DAE6BA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4;p28">
            <a:extLst>
              <a:ext uri="{FF2B5EF4-FFF2-40B4-BE49-F238E27FC236}">
                <a16:creationId xmlns:a16="http://schemas.microsoft.com/office/drawing/2014/main" id="{566DCC38-5CE2-EA5C-EC07-136201ABC995}"/>
              </a:ext>
            </a:extLst>
          </p:cNvPr>
          <p:cNvSpPr txBox="1"/>
          <p:nvPr/>
        </p:nvSpPr>
        <p:spPr>
          <a:xfrm>
            <a:off x="677160" y="609480"/>
            <a:ext cx="10837680" cy="13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The Twelve Traditions </a:t>
            </a:r>
            <a:endParaRPr sz="3600" strike="noStrike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" name="Google Shape;215;p28">
            <a:extLst>
              <a:ext uri="{FF2B5EF4-FFF2-40B4-BE49-F238E27FC236}">
                <a16:creationId xmlns:a16="http://schemas.microsoft.com/office/drawing/2014/main" id="{42893A0D-C730-9CB5-10D7-BDAEE16EDB04}"/>
              </a:ext>
            </a:extLst>
          </p:cNvPr>
          <p:cNvSpPr txBox="1"/>
          <p:nvPr/>
        </p:nvSpPr>
        <p:spPr>
          <a:xfrm>
            <a:off x="677160" y="1745674"/>
            <a:ext cx="1083768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8956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rebuchet MS"/>
              <a:buChar char="•"/>
            </a:pPr>
            <a:r>
              <a:rPr lang="en-US" sz="3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Are suggested principles to ensure the survival and growth of groups and A.A. as a whole.</a:t>
            </a: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28956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rebuchet MS"/>
              <a:buChar char="•"/>
            </a:pPr>
            <a:r>
              <a:rPr lang="en-US" sz="30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Tradition Eleven- ‘Our public relations policy is based on attraction rather than promotion; we need always maintain personal anonymity at the level of press, radio and films.’</a:t>
            </a:r>
            <a:endParaRPr sz="30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431345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1350B4-FDEF-3BE1-E3BE-5A86592AF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1;p29">
            <a:extLst>
              <a:ext uri="{FF2B5EF4-FFF2-40B4-BE49-F238E27FC236}">
                <a16:creationId xmlns:a16="http://schemas.microsoft.com/office/drawing/2014/main" id="{F599A7A6-94B4-0F2F-0405-1D03B84FA780}"/>
              </a:ext>
            </a:extLst>
          </p:cNvPr>
          <p:cNvSpPr txBox="1"/>
          <p:nvPr/>
        </p:nvSpPr>
        <p:spPr>
          <a:xfrm>
            <a:off x="677160" y="609480"/>
            <a:ext cx="10891384" cy="13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Who can join AA?</a:t>
            </a:r>
            <a:endParaRPr sz="3600" strike="noStrike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" name="Google Shape;222;p29">
            <a:extLst>
              <a:ext uri="{FF2B5EF4-FFF2-40B4-BE49-F238E27FC236}">
                <a16:creationId xmlns:a16="http://schemas.microsoft.com/office/drawing/2014/main" id="{FFE9E9ED-3FD2-6C92-CBE8-AD75FEAD3CDE}"/>
              </a:ext>
            </a:extLst>
          </p:cNvPr>
          <p:cNvSpPr txBox="1"/>
          <p:nvPr/>
        </p:nvSpPr>
        <p:spPr>
          <a:xfrm>
            <a:off x="677159" y="2160720"/>
            <a:ext cx="10891385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lang="en-US" sz="3600" b="1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The only requirement for membership is a desire to stop drinking. </a:t>
            </a:r>
            <a:endParaRPr sz="3600" b="1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167027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A Background image templates Presentation5" id="{AF00E735-427B-BC42-945E-36ABFCE74966}" vid="{3188BC01-04B5-A84D-B94A-C202AAEC1C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34466</TotalTime>
  <Words>711</Words>
  <Application>Microsoft Office PowerPoint</Application>
  <PresentationFormat>Widescreen</PresentationFormat>
  <Paragraphs>71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Noto Sans Symbols</vt:lpstr>
      <vt:lpstr>Tahoma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Thompson</dc:creator>
  <cp:lastModifiedBy>robert reeves</cp:lastModifiedBy>
  <cp:revision>38</cp:revision>
  <dcterms:created xsi:type="dcterms:W3CDTF">2022-04-19T13:44:33Z</dcterms:created>
  <dcterms:modified xsi:type="dcterms:W3CDTF">2026-06-15T08:18:14Z</dcterms:modified>
</cp:coreProperties>
</file>