
<file path=[Content_Types].xml><?xml version="1.0" encoding="utf-8"?>
<Types xmlns="http://schemas.openxmlformats.org/package/2006/content-types">
  <Default Extension="gif" ContentType="image/gif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5" r:id="rId1"/>
  </p:sldMasterIdLst>
  <p:notesMasterIdLst>
    <p:notesMasterId r:id="rId18"/>
  </p:notes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12192000" cy="6858000"/>
  <p:notesSz cx="7559675" cy="106918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7"/>
  </p:normalViewPr>
  <p:slideViewPr>
    <p:cSldViewPr snapToGrid="0" snapToObjects="1">
      <p:cViewPr varScale="1">
        <p:scale>
          <a:sx n="112" d="100"/>
          <a:sy n="112" d="100"/>
        </p:scale>
        <p:origin x="57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1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6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4679d8cc8d_2_1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60194" y="801885"/>
            <a:ext cx="5040114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Google Shape;240;g4679d8cc8d_2_196:notes"/>
          <p:cNvSpPr txBox="1">
            <a:spLocks noGrp="1"/>
          </p:cNvSpPr>
          <p:nvPr>
            <p:ph type="body" idx="1"/>
          </p:nvPr>
        </p:nvSpPr>
        <p:spPr>
          <a:xfrm>
            <a:off x="755968" y="5078605"/>
            <a:ext cx="6047740" cy="4811310"/>
          </a:xfrm>
          <a:prstGeom prst="rect">
            <a:avLst/>
          </a:prstGeom>
        </p:spPr>
        <p:txBody>
          <a:bodyPr spcFirstLastPara="1" wrap="square" lIns="102825" tIns="102825" rIns="102825" bIns="1028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3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7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4859dcdcf6_0_6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g4859dcdcf6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00" cy="4009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4859dcdcf6_0_12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" name="Google Shape;268;g4859dcdcf6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00" cy="4009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4679d8cc8d_2_144:notes"/>
          <p:cNvSpPr txBox="1">
            <a:spLocks noGrp="1"/>
          </p:cNvSpPr>
          <p:nvPr>
            <p:ph type="body" idx="1"/>
          </p:nvPr>
        </p:nvSpPr>
        <p:spPr>
          <a:xfrm>
            <a:off x="755968" y="5078605"/>
            <a:ext cx="6047740" cy="4811310"/>
          </a:xfrm>
          <a:prstGeom prst="rect">
            <a:avLst/>
          </a:prstGeom>
        </p:spPr>
        <p:txBody>
          <a:bodyPr spcFirstLastPara="1" wrap="square" lIns="102825" tIns="102825" rIns="102825" bIns="1028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g4679d8cc8d_2_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60194" y="801885"/>
            <a:ext cx="5040031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5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6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8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9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0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2"/>
          <p:cNvGrpSpPr/>
          <p:nvPr/>
        </p:nvGrpSpPr>
        <p:grpSpPr>
          <a:xfrm>
            <a:off x="-104" y="-8467"/>
            <a:ext cx="12192237" cy="6866580"/>
            <a:chOff x="-104" y="-8467"/>
            <a:chExt cx="12192237" cy="6866580"/>
          </a:xfrm>
        </p:grpSpPr>
        <p:cxnSp>
          <p:nvCxnSpPr>
            <p:cNvPr id="24" name="Google Shape;24;p2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5" name="Google Shape;25;p2"/>
            <p:cNvCxnSpPr/>
            <p:nvPr/>
          </p:nvCxnSpPr>
          <p:spPr>
            <a:xfrm flipH="1">
              <a:off x="7425125" y="3681413"/>
              <a:ext cx="4763700" cy="3176700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6" name="Google Shape;26;p2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27" name="Google Shape;27;p2"/>
            <p:cNvSpPr/>
            <p:nvPr/>
          </p:nvSpPr>
          <p:spPr>
            <a:xfrm>
              <a:off x="9603442" y="-8467"/>
              <a:ext cx="258617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28" name="Google Shape;28;p2"/>
            <p:cNvSpPr/>
            <p:nvPr/>
          </p:nvSpPr>
          <p:spPr>
            <a:xfrm>
              <a:off x="8932333" y="3048000"/>
              <a:ext cx="3259800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9334500" y="-8467"/>
              <a:ext cx="2850868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</p:spPr>
        </p:sp>
        <p:sp>
          <p:nvSpPr>
            <p:cNvPr id="30" name="Google Shape;30;p2"/>
            <p:cNvSpPr/>
            <p:nvPr/>
          </p:nvSpPr>
          <p:spPr>
            <a:xfrm>
              <a:off x="10898730" y="-8467"/>
              <a:ext cx="1290094" cy="6858000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</p:spPr>
        </p:sp>
        <p:sp>
          <p:nvSpPr>
            <p:cNvPr id="31" name="Google Shape;31;p2"/>
            <p:cNvSpPr/>
            <p:nvPr/>
          </p:nvSpPr>
          <p:spPr>
            <a:xfrm>
              <a:off x="10938999" y="-8467"/>
              <a:ext cx="1249825" cy="6858000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32" name="Google Shape;32;p2"/>
            <p:cNvSpPr/>
            <p:nvPr/>
          </p:nvSpPr>
          <p:spPr>
            <a:xfrm>
              <a:off x="10371666" y="3589867"/>
              <a:ext cx="1817100" cy="32682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 rot="10800000">
              <a:off x="-104" y="54"/>
              <a:ext cx="842700" cy="56661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" name="Google Shape;34;p2"/>
          <p:cNvSpPr txBox="1">
            <a:spLocks noGrp="1"/>
          </p:cNvSpPr>
          <p:nvPr>
            <p:ph type="ctrTitle"/>
          </p:nvPr>
        </p:nvSpPr>
        <p:spPr>
          <a:xfrm>
            <a:off x="1507067" y="2404534"/>
            <a:ext cx="7767000" cy="1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2"/>
          <p:cNvSpPr txBox="1">
            <a:spLocks noGrp="1"/>
          </p:cNvSpPr>
          <p:nvPr>
            <p:ph type="subTitle" idx="1"/>
          </p:nvPr>
        </p:nvSpPr>
        <p:spPr>
          <a:xfrm>
            <a:off x="1507067" y="4050833"/>
            <a:ext cx="7767000" cy="10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36" name="Google Shape;36;p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37" name="Google Shape;37;p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38" name="Google Shape;38;p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1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800" cy="340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2" name="Google Shape;92;p11"/>
          <p:cNvSpPr txBox="1">
            <a:spLocks noGrp="1"/>
          </p:cNvSpPr>
          <p:nvPr>
            <p:ph type="body" idx="1"/>
          </p:nvPr>
        </p:nvSpPr>
        <p:spPr>
          <a:xfrm>
            <a:off x="677335" y="4470400"/>
            <a:ext cx="8596800" cy="157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3" name="Google Shape;93;p1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4" name="Google Shape;94;p1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000" cy="302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8" name="Google Shape;98;p12"/>
          <p:cNvSpPr txBox="1">
            <a:spLocks noGrp="1"/>
          </p:cNvSpPr>
          <p:nvPr>
            <p:ph type="body" idx="1"/>
          </p:nvPr>
        </p:nvSpPr>
        <p:spPr>
          <a:xfrm>
            <a:off x="1366139" y="3632200"/>
            <a:ext cx="7224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9" name="Google Shape;99;p12"/>
          <p:cNvSpPr txBox="1">
            <a:spLocks noGrp="1"/>
          </p:cNvSpPr>
          <p:nvPr>
            <p:ph type="body" idx="2"/>
          </p:nvPr>
        </p:nvSpPr>
        <p:spPr>
          <a:xfrm>
            <a:off x="677335" y="4470400"/>
            <a:ext cx="8596800" cy="157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00" name="Google Shape;100;p1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01" name="Google Shape;101;p1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02" name="Google Shape;102;p1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3" name="Google Shape;103;p12"/>
          <p:cNvSpPr txBox="1"/>
          <p:nvPr/>
        </p:nvSpPr>
        <p:spPr>
          <a:xfrm>
            <a:off x="541870" y="790378"/>
            <a:ext cx="609600" cy="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04" name="Google Shape;104;p12"/>
          <p:cNvSpPr txBox="1"/>
          <p:nvPr/>
        </p:nvSpPr>
        <p:spPr>
          <a:xfrm>
            <a:off x="8893011" y="2886556"/>
            <a:ext cx="609600" cy="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800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3"/>
          <p:cNvSpPr txBox="1">
            <a:spLocks noGrp="1"/>
          </p:cNvSpPr>
          <p:nvPr>
            <p:ph type="title"/>
          </p:nvPr>
        </p:nvSpPr>
        <p:spPr>
          <a:xfrm>
            <a:off x="677335" y="1931988"/>
            <a:ext cx="8596800" cy="25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13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800" cy="15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08" name="Google Shape;108;p1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09" name="Google Shape;109;p1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0" name="Google Shape;110;p1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Name Card">
  <p:cSld name="Quote Name Card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000" cy="302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3" name="Google Shape;113;p14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800" cy="51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None/>
              <a:defRPr sz="2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4" name="Google Shape;114;p14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800" cy="15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5" name="Google Shape;115;p1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6" name="Google Shape;116;p1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7" name="Google Shape;117;p1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8" name="Google Shape;118;p14"/>
          <p:cNvSpPr txBox="1"/>
          <p:nvPr/>
        </p:nvSpPr>
        <p:spPr>
          <a:xfrm>
            <a:off x="541870" y="790378"/>
            <a:ext cx="609600" cy="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19" name="Google Shape;119;p14"/>
          <p:cNvSpPr txBox="1"/>
          <p:nvPr/>
        </p:nvSpPr>
        <p:spPr>
          <a:xfrm>
            <a:off x="8893011" y="2886556"/>
            <a:ext cx="609600" cy="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ue or False">
  <p:cSld name="True or False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5"/>
          <p:cNvSpPr txBox="1">
            <a:spLocks noGrp="1"/>
          </p:cNvSpPr>
          <p:nvPr>
            <p:ph type="title"/>
          </p:nvPr>
        </p:nvSpPr>
        <p:spPr>
          <a:xfrm>
            <a:off x="685799" y="609600"/>
            <a:ext cx="8588100" cy="302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2" name="Google Shape;122;p15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800" cy="51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None/>
              <a:defRPr sz="2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23" name="Google Shape;123;p15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800" cy="15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24" name="Google Shape;124;p1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25" name="Google Shape;125;p1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26" name="Google Shape;126;p1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6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9" name="Google Shape;129;p16"/>
          <p:cNvSpPr txBox="1">
            <a:spLocks noGrp="1"/>
          </p:cNvSpPr>
          <p:nvPr>
            <p:ph type="body" idx="1"/>
          </p:nvPr>
        </p:nvSpPr>
        <p:spPr>
          <a:xfrm rot="5400000">
            <a:off x="3035202" y="-197411"/>
            <a:ext cx="3880800" cy="85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30" name="Google Shape;130;p1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31" name="Google Shape;131;p1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32" name="Google Shape;132;p1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7"/>
          <p:cNvSpPr txBox="1">
            <a:spLocks noGrp="1"/>
          </p:cNvSpPr>
          <p:nvPr>
            <p:ph type="title"/>
          </p:nvPr>
        </p:nvSpPr>
        <p:spPr>
          <a:xfrm rot="5400000">
            <a:off x="5994316" y="2582999"/>
            <a:ext cx="5251500" cy="130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35" name="Google Shape;135;p17"/>
          <p:cNvSpPr txBox="1">
            <a:spLocks noGrp="1"/>
          </p:cNvSpPr>
          <p:nvPr>
            <p:ph type="body" idx="1"/>
          </p:nvPr>
        </p:nvSpPr>
        <p:spPr>
          <a:xfrm rot="5400000">
            <a:off x="1581635" y="-294750"/>
            <a:ext cx="5251500" cy="706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36" name="Google Shape;136;p1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37" name="Google Shape;137;p1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38" name="Google Shape;138;p1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8"/>
          <p:cNvSpPr txBox="1">
            <a:spLocks noGrp="1"/>
          </p:cNvSpPr>
          <p:nvPr>
            <p:ph type="title"/>
          </p:nvPr>
        </p:nvSpPr>
        <p:spPr>
          <a:xfrm>
            <a:off x="677160" y="60948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41" name="Google Shape;141;p18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4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SzPts val="128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SzPts val="112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SzPts val="96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SzPts val="96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SzPts val="96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SzPts val="96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SzPts val="96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SzPts val="96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42" name="Google Shape;142;p18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4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SzPts val="128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SzPts val="112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SzPts val="96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SzPts val="96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SzPts val="96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SzPts val="96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SzPts val="96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SzPts val="96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43" name="Google Shape;143;p18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4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SzPts val="128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SzPts val="112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SzPts val="96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SzPts val="96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SzPts val="96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SzPts val="96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SzPts val="96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SzPts val="96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44" name="Google Shape;144;p18"/>
          <p:cNvSpPr txBox="1">
            <a:spLocks noGrp="1"/>
          </p:cNvSpPr>
          <p:nvPr>
            <p:ph type="body" idx="4"/>
          </p:nvPr>
        </p:nvSpPr>
        <p:spPr>
          <a:xfrm>
            <a:off x="6231960" y="3682080"/>
            <a:ext cx="53544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SzPts val="128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SzPts val="112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SzPts val="96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SzPts val="96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SzPts val="96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SzPts val="96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SzPts val="96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SzPts val="960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3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2" name="Google Shape;42;p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3" name="Google Shape;43;p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4" name="Google Shape;44;p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"/>
          <p:cNvSpPr txBox="1">
            <a:spLocks noGrp="1"/>
          </p:cNvSpPr>
          <p:nvPr>
            <p:ph type="title"/>
          </p:nvPr>
        </p:nvSpPr>
        <p:spPr>
          <a:xfrm>
            <a:off x="677335" y="2700867"/>
            <a:ext cx="8596800" cy="182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sz="40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4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800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20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8" name="Google Shape;48;p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9" name="Google Shape;49;p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0" name="Google Shape;50;p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5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5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4184100" cy="38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4" name="Google Shape;54;p5"/>
          <p:cNvSpPr txBox="1">
            <a:spLocks noGrp="1"/>
          </p:cNvSpPr>
          <p:nvPr>
            <p:ph type="body" idx="2"/>
          </p:nvPr>
        </p:nvSpPr>
        <p:spPr>
          <a:xfrm>
            <a:off x="5089970" y="2160589"/>
            <a:ext cx="4184100" cy="38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5" name="Google Shape;55;p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6" name="Google Shape;56;p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7" name="Google Shape;57;p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6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6"/>
          <p:cNvSpPr txBox="1">
            <a:spLocks noGrp="1"/>
          </p:cNvSpPr>
          <p:nvPr>
            <p:ph type="body" idx="1"/>
          </p:nvPr>
        </p:nvSpPr>
        <p:spPr>
          <a:xfrm>
            <a:off x="675745" y="2160983"/>
            <a:ext cx="4185600" cy="5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None/>
              <a:defRPr sz="2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20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1" name="Google Shape;61;p6"/>
          <p:cNvSpPr txBox="1">
            <a:spLocks noGrp="1"/>
          </p:cNvSpPr>
          <p:nvPr>
            <p:ph type="body" idx="2"/>
          </p:nvPr>
        </p:nvSpPr>
        <p:spPr>
          <a:xfrm>
            <a:off x="675745" y="2737245"/>
            <a:ext cx="4185600" cy="330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2" name="Google Shape;62;p6"/>
          <p:cNvSpPr txBox="1">
            <a:spLocks noGrp="1"/>
          </p:cNvSpPr>
          <p:nvPr>
            <p:ph type="body" idx="3"/>
          </p:nvPr>
        </p:nvSpPr>
        <p:spPr>
          <a:xfrm>
            <a:off x="5088383" y="2160983"/>
            <a:ext cx="4185600" cy="5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None/>
              <a:defRPr sz="2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20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3" name="Google Shape;63;p6"/>
          <p:cNvSpPr txBox="1">
            <a:spLocks noGrp="1"/>
          </p:cNvSpPr>
          <p:nvPr>
            <p:ph type="body" idx="4"/>
          </p:nvPr>
        </p:nvSpPr>
        <p:spPr>
          <a:xfrm>
            <a:off x="5088384" y="2737245"/>
            <a:ext cx="4185600" cy="330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4" name="Google Shape;64;p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5" name="Google Shape;65;p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6" name="Google Shape;66;p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7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9" name="Google Shape;69;p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0" name="Google Shape;70;p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1" name="Google Shape;71;p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4" name="Google Shape;74;p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5" name="Google Shape;75;p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9"/>
          <p:cNvSpPr txBox="1">
            <a:spLocks noGrp="1"/>
          </p:cNvSpPr>
          <p:nvPr>
            <p:ph type="title"/>
          </p:nvPr>
        </p:nvSpPr>
        <p:spPr>
          <a:xfrm>
            <a:off x="677334" y="1498604"/>
            <a:ext cx="3854400" cy="127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8" name="Google Shape;78;p9"/>
          <p:cNvSpPr txBox="1">
            <a:spLocks noGrp="1"/>
          </p:cNvSpPr>
          <p:nvPr>
            <p:ph type="body" idx="1"/>
          </p:nvPr>
        </p:nvSpPr>
        <p:spPr>
          <a:xfrm>
            <a:off x="4760461" y="514924"/>
            <a:ext cx="4513500" cy="552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9" name="Google Shape;79;p9"/>
          <p:cNvSpPr txBox="1">
            <a:spLocks noGrp="1"/>
          </p:cNvSpPr>
          <p:nvPr>
            <p:ph type="body" idx="2"/>
          </p:nvPr>
        </p:nvSpPr>
        <p:spPr>
          <a:xfrm>
            <a:off x="677334" y="2777069"/>
            <a:ext cx="3854400" cy="258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1" name="Google Shape;81;p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2" name="Google Shape;82;p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"/>
          <p:cNvSpPr txBox="1">
            <a:spLocks noGrp="1"/>
          </p:cNvSpPr>
          <p:nvPr>
            <p:ph type="title"/>
          </p:nvPr>
        </p:nvSpPr>
        <p:spPr>
          <a:xfrm>
            <a:off x="677334" y="4800600"/>
            <a:ext cx="8596800" cy="5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sz="2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5" name="Google Shape;85;p10"/>
          <p:cNvSpPr>
            <a:spLocks noGrp="1"/>
          </p:cNvSpPr>
          <p:nvPr>
            <p:ph type="pic" idx="2"/>
          </p:nvPr>
        </p:nvSpPr>
        <p:spPr>
          <a:xfrm>
            <a:off x="677334" y="609600"/>
            <a:ext cx="8596800" cy="384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1"/>
          </p:nvPr>
        </p:nvSpPr>
        <p:spPr>
          <a:xfrm>
            <a:off x="677334" y="5367338"/>
            <a:ext cx="8596800" cy="67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8" name="Google Shape;88;p1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9" name="Google Shape;89;p1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0" y="-8467"/>
            <a:ext cx="12192133" cy="6866580"/>
            <a:chOff x="0" y="-8467"/>
            <a:chExt cx="12192133" cy="6866580"/>
          </a:xfrm>
        </p:grpSpPr>
        <p:cxnSp>
          <p:nvCxnSpPr>
            <p:cNvPr id="7" name="Google Shape;7;p1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8" name="Google Shape;8;p1"/>
            <p:cNvCxnSpPr/>
            <p:nvPr/>
          </p:nvCxnSpPr>
          <p:spPr>
            <a:xfrm flipH="1">
              <a:off x="7425125" y="3681413"/>
              <a:ext cx="4763700" cy="3176700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9" name="Google Shape;9;p1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10" name="Google Shape;10;p1"/>
            <p:cNvSpPr/>
            <p:nvPr/>
          </p:nvSpPr>
          <p:spPr>
            <a:xfrm>
              <a:off x="9603442" y="-8467"/>
              <a:ext cx="258617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Google Shape;11;p1"/>
            <p:cNvSpPr/>
            <p:nvPr/>
          </p:nvSpPr>
          <p:spPr>
            <a:xfrm>
              <a:off x="8932333" y="3048000"/>
              <a:ext cx="3259800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9334500" y="-8467"/>
              <a:ext cx="2850868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</p:spPr>
        </p:sp>
        <p:sp>
          <p:nvSpPr>
            <p:cNvPr id="13" name="Google Shape;13;p1"/>
            <p:cNvSpPr/>
            <p:nvPr/>
          </p:nvSpPr>
          <p:spPr>
            <a:xfrm>
              <a:off x="10898730" y="-8467"/>
              <a:ext cx="1290094" cy="6858000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</p:spPr>
        </p:sp>
        <p:sp>
          <p:nvSpPr>
            <p:cNvPr id="14" name="Google Shape;14;p1"/>
            <p:cNvSpPr/>
            <p:nvPr/>
          </p:nvSpPr>
          <p:spPr>
            <a:xfrm>
              <a:off x="10938999" y="-8467"/>
              <a:ext cx="1249825" cy="6858000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15" name="Google Shape;15;p1"/>
            <p:cNvSpPr/>
            <p:nvPr/>
          </p:nvSpPr>
          <p:spPr>
            <a:xfrm>
              <a:off x="10371666" y="3589867"/>
              <a:ext cx="1817100" cy="32682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0" y="4013200"/>
              <a:ext cx="448800" cy="28449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" name="Google Shape;17;p1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1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9" name="Google Shape;19;p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0" name="Google Shape;20;p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1" name="Google Shape;21;p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coholics-anonymous.org.uk/Professionals/Videos-for-Professional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help@aamail.org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coholics-anonymous.org.uk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9"/>
          <p:cNvSpPr txBox="1"/>
          <p:nvPr/>
        </p:nvSpPr>
        <p:spPr>
          <a:xfrm>
            <a:off x="1506960" y="2404440"/>
            <a:ext cx="7767000" cy="164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i="0" u="none" strike="noStrike" cap="non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rPr>
              <a:t>Alcoholics Anonymous</a:t>
            </a:r>
            <a:endParaRPr sz="5400" b="1" i="0" u="none" strike="noStrike" cap="none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0" name="Google Shape;150;p19"/>
          <p:cNvSpPr txBox="1"/>
          <p:nvPr/>
        </p:nvSpPr>
        <p:spPr>
          <a:xfrm>
            <a:off x="1506960" y="4050720"/>
            <a:ext cx="7767000" cy="1096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i="0" u="none" strike="noStrike" cap="none" dirty="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A Presentation to Employers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51" name="Google Shape;151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39955" y="293511"/>
            <a:ext cx="2173022" cy="21561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0"/>
          <p:cNvSpPr txBox="1"/>
          <p:nvPr/>
        </p:nvSpPr>
        <p:spPr>
          <a:xfrm>
            <a:off x="677160" y="609480"/>
            <a:ext cx="8596800" cy="1320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BFE471"/>
                </a:solidFill>
                <a:latin typeface="Trebuchet MS"/>
                <a:ea typeface="Trebuchet MS"/>
                <a:cs typeface="Trebuchet MS"/>
                <a:sym typeface="Trebuchet MS"/>
              </a:rPr>
              <a:t>How much does AA cost?</a:t>
            </a:r>
            <a:endParaRPr sz="4800" b="1" strike="noStrike">
              <a:solidFill>
                <a:srgbClr val="BFE47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29" name="Google Shape;229;p30"/>
          <p:cNvSpPr txBox="1"/>
          <p:nvPr/>
        </p:nvSpPr>
        <p:spPr>
          <a:xfrm>
            <a:off x="677160" y="2160720"/>
            <a:ext cx="8596800" cy="38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en-US" sz="3600" b="1" dirty="0">
                <a:latin typeface="Trebuchet MS"/>
                <a:ea typeface="Trebuchet MS"/>
                <a:cs typeface="Trebuchet MS"/>
                <a:sym typeface="Trebuchet MS"/>
              </a:rPr>
              <a:t>It’s free.</a:t>
            </a:r>
            <a:endParaRPr sz="3600" b="1" dirty="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endParaRPr sz="3600" b="1" dirty="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en-US" sz="3600" b="1" dirty="0">
                <a:latin typeface="Trebuchet MS"/>
                <a:ea typeface="Trebuchet MS"/>
                <a:cs typeface="Trebuchet MS"/>
                <a:sym typeface="Trebuchet MS"/>
              </a:rPr>
              <a:t>There are no dues or fees for AA membership, we are self-supporting through our own contributions.</a:t>
            </a:r>
            <a:endParaRPr sz="3600" b="1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30" name="Google Shape;230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39955" y="293511"/>
            <a:ext cx="2173022" cy="21561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1"/>
          <p:cNvSpPr txBox="1"/>
          <p:nvPr/>
        </p:nvSpPr>
        <p:spPr>
          <a:xfrm>
            <a:off x="677160" y="609480"/>
            <a:ext cx="8596800" cy="1320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Tahoma"/>
              <a:buNone/>
            </a:pPr>
            <a:r>
              <a:rPr lang="en-US" sz="4000" b="1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How can we help?</a:t>
            </a:r>
            <a:endParaRPr sz="4000" b="1">
              <a:solidFill>
                <a:schemeClr val="accen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36" name="Google Shape;236;p31"/>
          <p:cNvSpPr txBox="1"/>
          <p:nvPr/>
        </p:nvSpPr>
        <p:spPr>
          <a:xfrm>
            <a:off x="677150" y="2160725"/>
            <a:ext cx="8596800" cy="414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5052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Trebuchet MS"/>
              <a:buChar char="•"/>
            </a:pPr>
            <a:r>
              <a:rPr lang="en-US" sz="3000" b="1">
                <a:latin typeface="Trebuchet MS"/>
                <a:ea typeface="Trebuchet MS"/>
                <a:cs typeface="Trebuchet MS"/>
                <a:sym typeface="Trebuchet MS"/>
              </a:rPr>
              <a:t>All professionals are welcome to attend our “open” meetings. </a:t>
            </a:r>
            <a:endParaRPr sz="300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lvl="0" indent="-35052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Trebuchet MS"/>
              <a:buChar char="•"/>
            </a:pPr>
            <a:r>
              <a:rPr lang="en-US" sz="3000" b="1">
                <a:latin typeface="Trebuchet MS"/>
                <a:ea typeface="Trebuchet MS"/>
                <a:cs typeface="Trebuchet MS"/>
                <a:sym typeface="Trebuchet MS"/>
              </a:rPr>
              <a:t>I can be point of contact for any employers and employees, dealing with still-suffering alcoholic</a:t>
            </a:r>
            <a:endParaRPr sz="300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lvl="0" indent="-35052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Trebuchet MS"/>
              <a:buChar char="•"/>
            </a:pPr>
            <a:r>
              <a:rPr lang="en-US" sz="3000" b="1">
                <a:latin typeface="Trebuchet MS"/>
                <a:ea typeface="Trebuchet MS"/>
                <a:cs typeface="Trebuchet MS"/>
                <a:sym typeface="Trebuchet MS"/>
              </a:rPr>
              <a:t>We can speak at any company event</a:t>
            </a:r>
            <a:endParaRPr sz="300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lvl="0" indent="-35052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Trebuchet MS"/>
              <a:buChar char="•"/>
            </a:pPr>
            <a:r>
              <a:rPr lang="en-US" sz="3000" b="1">
                <a:latin typeface="Trebuchet MS"/>
                <a:ea typeface="Trebuchet MS"/>
                <a:cs typeface="Trebuchet MS"/>
                <a:sym typeface="Trebuchet MS"/>
              </a:rPr>
              <a:t>Literature and posters are available via the AA website shop at any time when requested</a:t>
            </a:r>
            <a:endParaRPr sz="300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lvl="0" indent="-160020" algn="l" rtl="0">
              <a:spcBef>
                <a:spcPts val="480"/>
              </a:spcBef>
              <a:spcAft>
                <a:spcPts val="0"/>
              </a:spcAft>
              <a:buClr>
                <a:srgbClr val="FFCC00"/>
              </a:buClr>
              <a:buSzPts val="2880"/>
              <a:buFont typeface="Tahoma"/>
              <a:buNone/>
            </a:pPr>
            <a:endParaRPr sz="300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ahoma"/>
              <a:buNone/>
            </a:pPr>
            <a:endParaRPr sz="300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000" b="1"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37" name="Google Shape;237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39955" y="293511"/>
            <a:ext cx="2173022" cy="21561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2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/>
              <a:t>Employment Video</a:t>
            </a:r>
            <a:endParaRPr b="1"/>
          </a:p>
        </p:txBody>
      </p:sp>
      <p:sp>
        <p:nvSpPr>
          <p:cNvPr id="243" name="Google Shape;243;p32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3000" b="1"/>
              <a:t>Alcoholics Anonymous Video on Employment</a:t>
            </a:r>
            <a:endParaRPr sz="3000" b="1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3000" b="1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3000" b="1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3000" b="1" u="sng">
                <a:solidFill>
                  <a:srgbClr val="4A86E8"/>
                </a:solidFill>
                <a:hlinkClick r:id="rId3"/>
              </a:rPr>
              <a:t>https://www.alcoholics-anonymous.org.uk/Professionals/Videos-for-Professionals</a:t>
            </a:r>
            <a:endParaRPr sz="3000" b="1">
              <a:solidFill>
                <a:srgbClr val="4A86E8"/>
              </a:solidFill>
            </a:endParaRPr>
          </a:p>
        </p:txBody>
      </p:sp>
      <p:pic>
        <p:nvPicPr>
          <p:cNvPr id="244" name="Google Shape;244;p3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39955" y="293511"/>
            <a:ext cx="2173022" cy="21561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3"/>
          <p:cNvSpPr txBox="1"/>
          <p:nvPr/>
        </p:nvSpPr>
        <p:spPr>
          <a:xfrm>
            <a:off x="677160" y="609480"/>
            <a:ext cx="8596800" cy="1320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Questions?</a:t>
            </a:r>
            <a:endParaRPr sz="3600" b="1">
              <a:solidFill>
                <a:schemeClr val="accent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 b="1">
              <a:solidFill>
                <a:srgbClr val="3F7818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50" name="Google Shape;250;p33"/>
          <p:cNvSpPr txBox="1"/>
          <p:nvPr/>
        </p:nvSpPr>
        <p:spPr>
          <a:xfrm>
            <a:off x="677160" y="2160720"/>
            <a:ext cx="8596800" cy="38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0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1" name="Google Shape;251;p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39955" y="293511"/>
            <a:ext cx="2173022" cy="21561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34"/>
          <p:cNvSpPr txBox="1"/>
          <p:nvPr/>
        </p:nvSpPr>
        <p:spPr>
          <a:xfrm>
            <a:off x="677160" y="609480"/>
            <a:ext cx="8596800" cy="1320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imes New Roman"/>
              <a:buNone/>
            </a:pPr>
            <a:r>
              <a:rPr lang="en-US" sz="4400" b="1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 Chapter 10 – To Employers </a:t>
            </a:r>
            <a:br>
              <a:rPr lang="en-US" sz="4400" b="1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US" sz="4400" b="1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     Alcoholics Anonymous</a:t>
            </a:r>
            <a:endParaRPr sz="4400" b="1">
              <a:solidFill>
                <a:schemeClr val="accen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57" name="Google Shape;257;p34"/>
          <p:cNvSpPr txBox="1"/>
          <p:nvPr/>
        </p:nvSpPr>
        <p:spPr>
          <a:xfrm>
            <a:off x="677160" y="2160720"/>
            <a:ext cx="8596800" cy="38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lvl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</a:pPr>
            <a:r>
              <a:rPr lang="en-US" sz="3600" b="1" dirty="0">
                <a:latin typeface="Trebuchet MS"/>
                <a:ea typeface="Trebuchet MS"/>
                <a:cs typeface="Trebuchet MS"/>
                <a:sym typeface="Trebuchet MS"/>
              </a:rPr>
              <a:t>“No man should be fired just because he is alcoholic. If he wants to stop, he should be afforded a real chance.”</a:t>
            </a:r>
            <a:endParaRPr sz="3600" b="1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58" name="Google Shape;258;p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39955" y="293511"/>
            <a:ext cx="2173022" cy="21561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35"/>
          <p:cNvSpPr txBox="1"/>
          <p:nvPr/>
        </p:nvSpPr>
        <p:spPr>
          <a:xfrm>
            <a:off x="677160" y="60948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Help for the Alcoholic in the Workplace</a:t>
            </a:r>
            <a:endParaRPr sz="3600" b="1">
              <a:solidFill>
                <a:srgbClr val="3F7818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64" name="Google Shape;264;p35"/>
          <p:cNvSpPr txBox="1"/>
          <p:nvPr/>
        </p:nvSpPr>
        <p:spPr>
          <a:xfrm>
            <a:off x="677160" y="2160720"/>
            <a:ext cx="8596800" cy="38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2400" b="1">
                <a:latin typeface="Trebuchet MS"/>
                <a:ea typeface="Trebuchet MS"/>
                <a:cs typeface="Trebuchet MS"/>
                <a:sym typeface="Trebuchet MS"/>
              </a:rPr>
              <a:t>National AA Telephone Helpline</a:t>
            </a:r>
            <a:r>
              <a:rPr lang="en-US" sz="2400" b="1">
                <a:solidFill>
                  <a:srgbClr val="2973AD"/>
                </a:solidFill>
                <a:latin typeface="Trebuchet MS"/>
                <a:ea typeface="Trebuchet MS"/>
                <a:cs typeface="Trebuchet MS"/>
                <a:sym typeface="Trebuchet MS"/>
              </a:rPr>
              <a:t> 0800 9177 650</a:t>
            </a:r>
            <a:endParaRPr sz="2400" b="1">
              <a:solidFill>
                <a:srgbClr val="2973AD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2400" b="1">
              <a:solidFill>
                <a:srgbClr val="2973AD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2400" b="1">
                <a:latin typeface="Trebuchet MS"/>
                <a:ea typeface="Trebuchet MS"/>
                <a:cs typeface="Trebuchet MS"/>
                <a:sym typeface="Trebuchet MS"/>
              </a:rPr>
              <a:t>Email</a:t>
            </a:r>
            <a:r>
              <a:rPr lang="en-US" sz="2400" b="1">
                <a:solidFill>
                  <a:srgbClr val="2973AD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2400" b="1" u="sng">
                <a:solidFill>
                  <a:srgbClr val="4A86E8"/>
                </a:solidFill>
                <a:latin typeface="Trebuchet MS"/>
                <a:ea typeface="Trebuchet MS"/>
                <a:cs typeface="Trebuchet MS"/>
                <a:sym typeface="Trebuchet MS"/>
                <a:hlinkClick r:id="rId3"/>
              </a:rPr>
              <a:t>help@aamail.org</a:t>
            </a:r>
            <a:endParaRPr sz="2400" b="1">
              <a:solidFill>
                <a:srgbClr val="4A86E8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240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2400" b="1">
                <a:latin typeface="Trebuchet MS"/>
                <a:ea typeface="Trebuchet MS"/>
                <a:cs typeface="Trebuchet MS"/>
                <a:sym typeface="Trebuchet MS"/>
              </a:rPr>
              <a:t>Instant Messaging Service</a:t>
            </a:r>
            <a:r>
              <a:rPr lang="en-US" sz="2400" b="1">
                <a:solidFill>
                  <a:srgbClr val="2973AD"/>
                </a:solidFill>
                <a:latin typeface="Trebuchet MS"/>
                <a:ea typeface="Trebuchet MS"/>
                <a:cs typeface="Trebuchet MS"/>
                <a:sym typeface="Trebuchet MS"/>
              </a:rPr>
              <a:t> https://www.alcoholics-anonymous.org.uk/About-AA/Newcomers/Get-help-now</a:t>
            </a:r>
            <a:endParaRPr sz="2400" b="1">
              <a:solidFill>
                <a:srgbClr val="2973AD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 b="1">
              <a:solidFill>
                <a:srgbClr val="2973AD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65" name="Google Shape;265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39955" y="293511"/>
            <a:ext cx="2173022" cy="21561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36"/>
          <p:cNvSpPr txBox="1"/>
          <p:nvPr/>
        </p:nvSpPr>
        <p:spPr>
          <a:xfrm>
            <a:off x="677160" y="60948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General Service Office</a:t>
            </a:r>
            <a:endParaRPr sz="3600" b="1">
              <a:solidFill>
                <a:srgbClr val="3F7818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71" name="Google Shape;271;p36"/>
          <p:cNvSpPr txBox="1"/>
          <p:nvPr/>
        </p:nvSpPr>
        <p:spPr>
          <a:xfrm>
            <a:off x="677160" y="2160720"/>
            <a:ext cx="8596800" cy="38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ctr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FFCC00"/>
              </a:buClr>
              <a:buSzPts val="3360"/>
              <a:buFont typeface="Tahoma"/>
              <a:buNone/>
            </a:pPr>
            <a:r>
              <a:rPr lang="en-US" sz="2800" b="1">
                <a:latin typeface="Trebuchet MS"/>
                <a:ea typeface="Trebuchet MS"/>
                <a:cs typeface="Trebuchet MS"/>
                <a:sym typeface="Trebuchet MS"/>
              </a:rPr>
              <a:t>P.O. BOX 1, 10 TOFT GREEN, YORK, YO1 7NJ</a:t>
            </a:r>
            <a:endParaRPr sz="3200"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lvl="0" indent="-342900" algn="ctr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FFCC00"/>
              </a:buClr>
              <a:buSzPts val="3360"/>
              <a:buFont typeface="Tahoma"/>
              <a:buNone/>
            </a:pPr>
            <a:r>
              <a:rPr lang="en-US" sz="2800" b="1">
                <a:latin typeface="Trebuchet MS"/>
                <a:ea typeface="Trebuchet MS"/>
                <a:cs typeface="Trebuchet MS"/>
                <a:sym typeface="Trebuchet MS"/>
              </a:rPr>
              <a:t>TEL NO: 01904 644026</a:t>
            </a:r>
            <a:endParaRPr sz="3200"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lvl="0" indent="-342900" algn="ctr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FFCC00"/>
              </a:buClr>
              <a:buSzPts val="3360"/>
              <a:buFont typeface="Tahoma"/>
              <a:buNone/>
            </a:pPr>
            <a:endParaRPr sz="280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lvl="0" indent="-342900" algn="ctr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FFCC00"/>
              </a:buClr>
              <a:buSzPts val="3360"/>
              <a:buFont typeface="Tahoma"/>
              <a:buNone/>
            </a:pPr>
            <a:r>
              <a:rPr lang="en-US" sz="2800" b="1" u="sng">
                <a:solidFill>
                  <a:srgbClr val="4A86E8"/>
                </a:solidFill>
                <a:latin typeface="Trebuchet MS"/>
                <a:ea typeface="Trebuchet MS"/>
                <a:cs typeface="Trebuchet MS"/>
                <a:sym typeface="Trebuchet MS"/>
                <a:hlinkClick r:id="rId3"/>
              </a:rPr>
              <a:t>www.alcoholics-anonymous.org.uk</a:t>
            </a:r>
            <a:endParaRPr sz="3200">
              <a:solidFill>
                <a:srgbClr val="4A86E8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lvl="0" indent="-342900" algn="ctr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FFCC00"/>
              </a:buClr>
              <a:buSzPts val="3360"/>
              <a:buFont typeface="Tahoma"/>
              <a:buNone/>
            </a:pPr>
            <a:endParaRPr sz="2800" b="1"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72" name="Google Shape;272;p3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39955" y="293511"/>
            <a:ext cx="2173022" cy="21561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0"/>
          <p:cNvSpPr txBox="1"/>
          <p:nvPr/>
        </p:nvSpPr>
        <p:spPr>
          <a:xfrm>
            <a:off x="677160" y="609480"/>
            <a:ext cx="8596800" cy="1320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rPr>
              <a:t>What is Alcoholics Anonymous ?</a:t>
            </a:r>
            <a:endParaRPr sz="3600" b="1" i="0" u="none" strike="noStrike" cap="none"/>
          </a:p>
        </p:txBody>
      </p:sp>
      <p:sp>
        <p:nvSpPr>
          <p:cNvPr id="157" name="Google Shape;157;p20"/>
          <p:cNvSpPr txBox="1"/>
          <p:nvPr/>
        </p:nvSpPr>
        <p:spPr>
          <a:xfrm>
            <a:off x="677150" y="2160725"/>
            <a:ext cx="8596800" cy="45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lang="en-US" sz="2200" b="1" i="0" strike="noStrike" cap="none">
                <a:latin typeface="Trebuchet MS"/>
                <a:ea typeface="Trebuchet MS"/>
                <a:cs typeface="Trebuchet MS"/>
                <a:sym typeface="Trebuchet MS"/>
              </a:rPr>
              <a:t>Alcoholics Anonymous is a fellowship of men and women who share their experience, strength and hope with each other that they may solve their common problem and help others to recover from alcoholism.</a:t>
            </a:r>
            <a:endParaRPr sz="2200" b="1" i="0" strike="noStrike" cap="none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lang="en-US" sz="2200" b="1" i="0" strike="noStrike" cap="none">
                <a:latin typeface="Trebuchet MS"/>
                <a:ea typeface="Trebuchet MS"/>
                <a:cs typeface="Trebuchet MS"/>
                <a:sym typeface="Trebuchet MS"/>
              </a:rPr>
              <a:t>The only requirement for membership is a desire to stop drinking. There are no dues or fees for AA membership; we are self-supporting through our own contributions.</a:t>
            </a:r>
            <a:endParaRPr sz="2200" b="1" i="0" strike="noStrike" cap="none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lang="en-US" sz="2200" b="1" i="0" strike="noStrike" cap="none">
                <a:latin typeface="Trebuchet MS"/>
                <a:ea typeface="Trebuchet MS"/>
                <a:cs typeface="Trebuchet MS"/>
                <a:sym typeface="Trebuchet MS"/>
              </a:rPr>
              <a:t>AA is not allied with any sect, denomination, politics, organisation or institution; does not wish to engage in any controversy; neither endorses nor opposes any causes.Our primary purpose is to stay sober and help other alcoholics to achieve sobriety.</a:t>
            </a:r>
            <a:endParaRPr sz="2200" b="1" i="0" strike="noStrike" cap="none"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58" name="Google Shape;158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39955" y="293511"/>
            <a:ext cx="2173022" cy="21561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2"/>
          <p:cNvSpPr txBox="1">
            <a:spLocks noGrp="1"/>
          </p:cNvSpPr>
          <p:nvPr>
            <p:ph type="title"/>
          </p:nvPr>
        </p:nvSpPr>
        <p:spPr>
          <a:xfrm>
            <a:off x="309563" y="809625"/>
            <a:ext cx="9073977" cy="847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Alcohol Problems for Employers</a:t>
            </a:r>
            <a:endParaRPr/>
          </a:p>
        </p:txBody>
      </p:sp>
      <p:sp>
        <p:nvSpPr>
          <p:cNvPr id="171" name="Google Shape;171;p22"/>
          <p:cNvSpPr txBox="1">
            <a:spLocks noGrp="1"/>
          </p:cNvSpPr>
          <p:nvPr>
            <p:ph type="body" idx="1"/>
          </p:nvPr>
        </p:nvSpPr>
        <p:spPr>
          <a:xfrm>
            <a:off x="309563" y="2381162"/>
            <a:ext cx="6291262" cy="4476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</a:pPr>
            <a:r>
              <a:rPr lang="en-US" sz="1800" b="1" i="0" u="none" strike="noStrike" cap="none">
                <a:solidFill>
                  <a:srgbClr val="3F3F3F"/>
                </a:solidFill>
              </a:rPr>
              <a:t>Declining standards of work with lower output</a:t>
            </a:r>
            <a:endParaRPr b="1"/>
          </a:p>
          <a:p>
            <a:pPr marL="342900" marR="0" lvl="0" indent="-3429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</a:pPr>
            <a:r>
              <a:rPr lang="en-US" sz="1800" b="1" i="0" u="none" strike="noStrike" cap="none">
                <a:solidFill>
                  <a:srgbClr val="3F3F3F"/>
                </a:solidFill>
              </a:rPr>
              <a:t>Absenteeism</a:t>
            </a:r>
            <a:endParaRPr b="1"/>
          </a:p>
          <a:p>
            <a:pPr marL="342900" marR="0" lvl="0" indent="-3429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</a:pPr>
            <a:r>
              <a:rPr lang="en-US" sz="1800" b="1" i="0" u="none" strike="noStrike" cap="none">
                <a:solidFill>
                  <a:srgbClr val="3F3F3F"/>
                </a:solidFill>
              </a:rPr>
              <a:t>High levels of sick leave</a:t>
            </a:r>
            <a:endParaRPr b="1"/>
          </a:p>
          <a:p>
            <a:pPr marL="342900" marR="0" lvl="0" indent="-3429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</a:pPr>
            <a:r>
              <a:rPr lang="en-US" sz="1800" b="1" i="0" u="none" strike="noStrike" cap="none">
                <a:solidFill>
                  <a:srgbClr val="3F3F3F"/>
                </a:solidFill>
              </a:rPr>
              <a:t>Health &amp; Safety Risks they pose to themselves and others</a:t>
            </a:r>
            <a:endParaRPr b="1"/>
          </a:p>
          <a:p>
            <a:pPr marL="342900" marR="0" lvl="0" indent="-3429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</a:pPr>
            <a:r>
              <a:rPr lang="en-US" sz="1800" b="1" i="0" u="none" strike="noStrike" cap="none">
                <a:solidFill>
                  <a:srgbClr val="3F3F3F"/>
                </a:solidFill>
              </a:rPr>
              <a:t>Many industries see alcoholism as a very wasteful overhead</a:t>
            </a:r>
            <a:endParaRPr b="1"/>
          </a:p>
          <a:p>
            <a:pPr marL="342900" marR="0" lvl="0" indent="-3429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</a:pPr>
            <a:r>
              <a:rPr lang="en-US" sz="1800" b="1" i="0" u="none" strike="noStrike" cap="none">
                <a:solidFill>
                  <a:srgbClr val="3F3F3F"/>
                </a:solidFill>
              </a:rPr>
              <a:t>They will be encouraged to find that AA does not cost them either time or money. </a:t>
            </a:r>
            <a:endParaRPr b="1"/>
          </a:p>
          <a:p>
            <a:pPr marL="342900" marR="0" lvl="0" indent="-3429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</a:pPr>
            <a:r>
              <a:rPr lang="en-US" sz="1800" b="1" i="0" u="none" strike="noStrike" cap="none">
                <a:solidFill>
                  <a:srgbClr val="3F3F3F"/>
                </a:solidFill>
              </a:rPr>
              <a:t>They see the advantages of a sober worker who attends AA and will often display and make available AA literature</a:t>
            </a:r>
            <a:r>
              <a:rPr lang="en-US"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. </a:t>
            </a:r>
            <a:endParaRPr/>
          </a:p>
          <a:p>
            <a:pPr marL="342900" marR="0" lvl="0" indent="-2514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endParaRPr sz="1800" b="0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514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endParaRPr sz="1800" b="0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72" name="Google Shape;172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39955" y="293511"/>
            <a:ext cx="2173023" cy="2156178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22"/>
          <p:cNvSpPr txBox="1"/>
          <p:nvPr/>
        </p:nvSpPr>
        <p:spPr>
          <a:xfrm>
            <a:off x="440625" y="1533437"/>
            <a:ext cx="7326308" cy="884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</a:pPr>
            <a:r>
              <a:rPr lang="en-US" sz="2000" b="1">
                <a:solidFill>
                  <a:srgbClr val="521B93"/>
                </a:solidFill>
                <a:latin typeface="Trebuchet MS"/>
                <a:ea typeface="Trebuchet MS"/>
                <a:cs typeface="Trebuchet MS"/>
                <a:sym typeface="Trebuchet MS"/>
              </a:rPr>
              <a:t>Many of us have witnessed the difficulties that problem drinkers create for their employers for example: </a:t>
            </a:r>
            <a:endParaRPr/>
          </a:p>
          <a:p>
            <a:pPr marL="342900" marR="0" lvl="0" indent="-2514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endParaRPr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74" name="Google Shape;174;p2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6137360" y="2522053"/>
            <a:ext cx="4371975" cy="32789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3"/>
          <p:cNvSpPr txBox="1"/>
          <p:nvPr/>
        </p:nvSpPr>
        <p:spPr>
          <a:xfrm>
            <a:off x="677160" y="609480"/>
            <a:ext cx="8596800" cy="1320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What is AA?</a:t>
            </a:r>
            <a:endParaRPr sz="4400" b="1" strike="noStrike">
              <a:solidFill>
                <a:schemeClr val="accen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80" name="Google Shape;180;p23"/>
          <p:cNvSpPr txBox="1"/>
          <p:nvPr/>
        </p:nvSpPr>
        <p:spPr>
          <a:xfrm>
            <a:off x="677160" y="2160720"/>
            <a:ext cx="8596800" cy="38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latin typeface="Trebuchet MS"/>
                <a:ea typeface="Trebuchet MS"/>
                <a:cs typeface="Trebuchet MS"/>
                <a:sym typeface="Trebuchet MS"/>
              </a:rPr>
              <a:t>Alcoholics Anonymous is a fellowship of men and women who share their experience strength and hope with each other that they may solve their common problem and help others to recover from alcoholism</a:t>
            </a:r>
            <a:br>
              <a:rPr lang="en-US" sz="2800" b="1">
                <a:latin typeface="Trebuchet MS"/>
                <a:ea typeface="Trebuchet MS"/>
                <a:cs typeface="Trebuchet MS"/>
                <a:sym typeface="Trebuchet MS"/>
              </a:rPr>
            </a:br>
            <a:br>
              <a:rPr lang="en-US" sz="2800" b="1">
                <a:latin typeface="Trebuchet MS"/>
                <a:ea typeface="Trebuchet MS"/>
                <a:cs typeface="Trebuchet MS"/>
                <a:sym typeface="Trebuchet MS"/>
              </a:rPr>
            </a:br>
            <a:br>
              <a:rPr lang="en-US" sz="2800" b="1"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US" sz="2800" b="1">
                <a:latin typeface="Trebuchet MS"/>
                <a:ea typeface="Trebuchet MS"/>
                <a:cs typeface="Trebuchet MS"/>
                <a:sym typeface="Trebuchet MS"/>
              </a:rPr>
              <a:t>It started is the US in 1935 and now has over 2 million members in 150 countries</a:t>
            </a:r>
            <a:br>
              <a:rPr lang="en-US" sz="3200"/>
            </a:br>
            <a:endParaRPr sz="3200" b="0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1" name="Google Shape;181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39955" y="293511"/>
            <a:ext cx="2173022" cy="21561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5"/>
          <p:cNvSpPr txBox="1"/>
          <p:nvPr/>
        </p:nvSpPr>
        <p:spPr>
          <a:xfrm>
            <a:off x="677160" y="609480"/>
            <a:ext cx="8596800" cy="1320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rPr>
              <a:t>How does AA work?</a:t>
            </a:r>
            <a:endParaRPr sz="3600" strike="noStrike">
              <a:solidFill>
                <a:srgbClr val="90C22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94" name="Google Shape;194;p25"/>
          <p:cNvSpPr txBox="1"/>
          <p:nvPr/>
        </p:nvSpPr>
        <p:spPr>
          <a:xfrm>
            <a:off x="677160" y="2160720"/>
            <a:ext cx="8596800" cy="38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80"/>
              <a:buFont typeface="Trebuchet MS"/>
              <a:buChar char="•"/>
            </a:pPr>
            <a:r>
              <a:rPr lang="en-US" sz="2400" b="1">
                <a:latin typeface="Trebuchet MS"/>
                <a:ea typeface="Trebuchet MS"/>
                <a:cs typeface="Trebuchet MS"/>
                <a:sym typeface="Trebuchet MS"/>
              </a:rPr>
              <a:t>We view alcoholism as a progressive illness</a:t>
            </a:r>
            <a:endParaRPr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880"/>
              <a:buFont typeface="Trebuchet MS"/>
              <a:buChar char="•"/>
            </a:pPr>
            <a:r>
              <a:rPr lang="en-US" sz="2400" b="1">
                <a:latin typeface="Trebuchet MS"/>
                <a:ea typeface="Trebuchet MS"/>
                <a:cs typeface="Trebuchet MS"/>
                <a:sym typeface="Trebuchet MS"/>
              </a:rPr>
              <a:t>We see it as a threefold condition – physical, mental, spiritual</a:t>
            </a:r>
            <a:endParaRPr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880"/>
              <a:buFont typeface="Trebuchet MS"/>
              <a:buChar char="•"/>
            </a:pPr>
            <a:r>
              <a:rPr lang="en-US" sz="2400" b="1">
                <a:latin typeface="Trebuchet MS"/>
                <a:ea typeface="Trebuchet MS"/>
                <a:cs typeface="Trebuchet MS"/>
                <a:sym typeface="Trebuchet MS"/>
              </a:rPr>
              <a:t>We believe that alcoholics of our type have lost the power to control their drinking</a:t>
            </a:r>
            <a:endParaRPr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880"/>
              <a:buFont typeface="Trebuchet MS"/>
              <a:buChar char="•"/>
            </a:pPr>
            <a:r>
              <a:rPr lang="en-US" sz="2400" b="1">
                <a:latin typeface="Trebuchet MS"/>
                <a:ea typeface="Trebuchet MS"/>
                <a:cs typeface="Trebuchet MS"/>
                <a:sym typeface="Trebuchet MS"/>
              </a:rPr>
              <a:t>We believe that AA and the 12 step program of recovery, works to overcome the condition</a:t>
            </a:r>
            <a:endParaRPr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95" name="Google Shape;195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39955" y="293511"/>
            <a:ext cx="2173022" cy="21561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6"/>
          <p:cNvSpPr txBox="1"/>
          <p:nvPr/>
        </p:nvSpPr>
        <p:spPr>
          <a:xfrm>
            <a:off x="677160" y="609480"/>
            <a:ext cx="8596800" cy="1320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rPr>
              <a:t>What is an AA meeting?</a:t>
            </a:r>
            <a:endParaRPr sz="3600" strike="noStrike">
              <a:solidFill>
                <a:srgbClr val="90C22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01" name="Google Shape;201;p26"/>
          <p:cNvSpPr txBox="1"/>
          <p:nvPr/>
        </p:nvSpPr>
        <p:spPr>
          <a:xfrm>
            <a:off x="677160" y="2160720"/>
            <a:ext cx="8596800" cy="38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1242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rebuchet MS"/>
              <a:buChar char="•"/>
            </a:pPr>
            <a:r>
              <a:rPr lang="en-US" sz="2400" b="1">
                <a:latin typeface="Trebuchet MS"/>
                <a:ea typeface="Trebuchet MS"/>
                <a:cs typeface="Trebuchet MS"/>
                <a:sym typeface="Trebuchet MS"/>
              </a:rPr>
              <a:t>Group members get together once or twice a week</a:t>
            </a:r>
            <a:endParaRPr sz="240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lvl="0" indent="-31242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rebuchet MS"/>
              <a:buChar char="•"/>
            </a:pPr>
            <a:r>
              <a:rPr lang="en-US" sz="2400" b="1">
                <a:latin typeface="Trebuchet MS"/>
                <a:ea typeface="Trebuchet MS"/>
                <a:cs typeface="Trebuchet MS"/>
                <a:sym typeface="Trebuchet MS"/>
              </a:rPr>
              <a:t>“Closed” meetings – Members who think they have a drink problem</a:t>
            </a:r>
            <a:endParaRPr sz="240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lvl="0" indent="-31242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rebuchet MS"/>
              <a:buChar char="•"/>
            </a:pPr>
            <a:r>
              <a:rPr lang="en-US" sz="2400" b="1">
                <a:latin typeface="Trebuchet MS"/>
                <a:ea typeface="Trebuchet MS"/>
                <a:cs typeface="Trebuchet MS"/>
                <a:sym typeface="Trebuchet MS"/>
              </a:rPr>
              <a:t>“Open” meetings – Anyone who is interested in AA</a:t>
            </a:r>
            <a:endParaRPr sz="240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lvl="0" indent="-31242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rebuchet MS"/>
              <a:buChar char="•"/>
            </a:pPr>
            <a:r>
              <a:rPr lang="en-US" sz="2400" b="1">
                <a:latin typeface="Trebuchet MS"/>
                <a:ea typeface="Trebuchet MS"/>
                <a:cs typeface="Trebuchet MS"/>
                <a:sym typeface="Trebuchet MS"/>
              </a:rPr>
              <a:t>Each meeting is completely autonomous and so they vary</a:t>
            </a:r>
            <a:endParaRPr sz="240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lvl="0" indent="-31242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rebuchet MS"/>
              <a:buChar char="•"/>
            </a:pPr>
            <a:r>
              <a:rPr lang="en-US" sz="2400" b="1">
                <a:latin typeface="Trebuchet MS"/>
                <a:ea typeface="Trebuchet MS"/>
                <a:cs typeface="Trebuchet MS"/>
                <a:sym typeface="Trebuchet MS"/>
              </a:rPr>
              <a:t>Each meeting is self-supporting</a:t>
            </a:r>
            <a:endParaRPr sz="240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lvl="0" indent="-31242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rebuchet MS"/>
              <a:buChar char="•"/>
            </a:pPr>
            <a:r>
              <a:rPr lang="en-US" sz="2400" b="1">
                <a:latin typeface="Trebuchet MS"/>
                <a:ea typeface="Trebuchet MS"/>
                <a:cs typeface="Trebuchet MS"/>
                <a:sym typeface="Trebuchet MS"/>
              </a:rPr>
              <a:t>4,000+ meetings nationwide. </a:t>
            </a:r>
            <a:endParaRPr sz="2400" b="1"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02" name="Google Shape;202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39955" y="293511"/>
            <a:ext cx="2173022" cy="21561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7"/>
          <p:cNvSpPr txBox="1"/>
          <p:nvPr/>
        </p:nvSpPr>
        <p:spPr>
          <a:xfrm>
            <a:off x="677160" y="609480"/>
            <a:ext cx="8596800" cy="1320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rPr>
              <a:t>What are the 12 steps?</a:t>
            </a:r>
            <a:endParaRPr sz="3600" strike="noStrike">
              <a:solidFill>
                <a:srgbClr val="90C22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08" name="Google Shape;208;p27"/>
          <p:cNvSpPr txBox="1"/>
          <p:nvPr/>
        </p:nvSpPr>
        <p:spPr>
          <a:xfrm>
            <a:off x="677160" y="2160720"/>
            <a:ext cx="8596800" cy="38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5052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Trebuchet MS"/>
              <a:buChar char="•"/>
            </a:pPr>
            <a:r>
              <a:rPr lang="en-US" sz="3000" b="1">
                <a:latin typeface="Trebuchet MS"/>
                <a:ea typeface="Trebuchet MS"/>
                <a:cs typeface="Trebuchet MS"/>
                <a:sym typeface="Trebuchet MS"/>
              </a:rPr>
              <a:t>They are a recovery program for living alcohol free</a:t>
            </a:r>
            <a:endParaRPr sz="300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lvl="0" indent="-35052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Trebuchet MS"/>
              <a:buChar char="•"/>
            </a:pPr>
            <a:r>
              <a:rPr lang="en-US" sz="3000" b="1">
                <a:latin typeface="Trebuchet MS"/>
                <a:ea typeface="Trebuchet MS"/>
                <a:cs typeface="Trebuchet MS"/>
                <a:sym typeface="Trebuchet MS"/>
              </a:rPr>
              <a:t>Principles are based on actual recovery experiences of early members</a:t>
            </a:r>
            <a:endParaRPr sz="300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lvl="0" indent="-35052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Trebuchet MS"/>
              <a:buChar char="•"/>
            </a:pPr>
            <a:r>
              <a:rPr lang="en-US" sz="3000" b="1">
                <a:latin typeface="Trebuchet MS"/>
                <a:ea typeface="Trebuchet MS"/>
                <a:cs typeface="Trebuchet MS"/>
                <a:sym typeface="Trebuchet MS"/>
              </a:rPr>
              <a:t>It is on-going program, which we choose to continue to follow throughout our lives</a:t>
            </a:r>
            <a:endParaRPr sz="3000" b="1"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09" name="Google Shape;209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39955" y="293511"/>
            <a:ext cx="2173022" cy="21561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8"/>
          <p:cNvSpPr txBox="1"/>
          <p:nvPr/>
        </p:nvSpPr>
        <p:spPr>
          <a:xfrm>
            <a:off x="677160" y="609480"/>
            <a:ext cx="8596800" cy="1320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rPr>
              <a:t>The Twelve Traditions </a:t>
            </a:r>
            <a:endParaRPr sz="3600" strike="noStrike">
              <a:solidFill>
                <a:srgbClr val="90C22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15" name="Google Shape;215;p28"/>
          <p:cNvSpPr txBox="1"/>
          <p:nvPr/>
        </p:nvSpPr>
        <p:spPr>
          <a:xfrm>
            <a:off x="677160" y="2160720"/>
            <a:ext cx="8596800" cy="38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28956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Trebuchet MS"/>
              <a:buChar char="•"/>
            </a:pPr>
            <a:r>
              <a:rPr lang="en-US" sz="3000" b="1">
                <a:latin typeface="Trebuchet MS"/>
                <a:ea typeface="Trebuchet MS"/>
                <a:cs typeface="Trebuchet MS"/>
                <a:sym typeface="Trebuchet MS"/>
              </a:rPr>
              <a:t>Are suggested principles to ensure the survival and growth of groups and A.A. as a whole.</a:t>
            </a:r>
            <a:endParaRPr sz="300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lvl="0" indent="-289560" algn="l" rtl="0"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Trebuchet MS"/>
              <a:buChar char="•"/>
            </a:pPr>
            <a:r>
              <a:rPr lang="en-US" sz="3000" b="1">
                <a:latin typeface="Trebuchet MS"/>
                <a:ea typeface="Trebuchet MS"/>
                <a:cs typeface="Trebuchet MS"/>
                <a:sym typeface="Trebuchet MS"/>
              </a:rPr>
              <a:t>Tradition Eleven- ‘Our public relations policy is based on attraction rather than promotion; we need always maintain personal anonymity at the level of press, radio and films.’</a:t>
            </a:r>
            <a:endParaRPr sz="3000" b="1"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16" name="Google Shape;216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39955" y="293511"/>
            <a:ext cx="2173022" cy="21561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9"/>
          <p:cNvSpPr txBox="1"/>
          <p:nvPr/>
        </p:nvSpPr>
        <p:spPr>
          <a:xfrm>
            <a:off x="677160" y="609480"/>
            <a:ext cx="8596800" cy="1320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rPr>
              <a:t>Who can join AA?</a:t>
            </a:r>
            <a:endParaRPr sz="3600" strike="noStrike">
              <a:solidFill>
                <a:srgbClr val="90C22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22" name="Google Shape;222;p29"/>
          <p:cNvSpPr txBox="1"/>
          <p:nvPr/>
        </p:nvSpPr>
        <p:spPr>
          <a:xfrm>
            <a:off x="677160" y="2160720"/>
            <a:ext cx="8596800" cy="38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ahoma"/>
              <a:buNone/>
            </a:pPr>
            <a:r>
              <a:rPr lang="en-US" sz="3600" b="1">
                <a:latin typeface="Trebuchet MS"/>
                <a:ea typeface="Trebuchet MS"/>
                <a:cs typeface="Trebuchet MS"/>
                <a:sym typeface="Trebuchet MS"/>
              </a:rPr>
              <a:t>The only requirement for membership is a desire to stop drinking. </a:t>
            </a:r>
            <a:endParaRPr sz="3600" b="1"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23" name="Google Shape;223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39955" y="293511"/>
            <a:ext cx="2173022" cy="21561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705</Words>
  <Application>Microsoft Macintosh PowerPoint</Application>
  <PresentationFormat>Widescreen</PresentationFormat>
  <Paragraphs>67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Noto Sans Symbols</vt:lpstr>
      <vt:lpstr>Tahoma</vt:lpstr>
      <vt:lpstr>Times New Roman</vt:lpstr>
      <vt:lpstr>Trebuchet MS</vt:lpstr>
      <vt:lpstr>Facet</vt:lpstr>
      <vt:lpstr>PowerPoint Presentation</vt:lpstr>
      <vt:lpstr>PowerPoint Presentation</vt:lpstr>
      <vt:lpstr>Alcohol Problems for Employers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Employment Video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Stefan S.</cp:lastModifiedBy>
  <cp:revision>1</cp:revision>
  <dcterms:modified xsi:type="dcterms:W3CDTF">2022-12-29T12:21:36Z</dcterms:modified>
</cp:coreProperties>
</file>