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78" r:id="rId3"/>
    <p:sldId id="279" r:id="rId4"/>
    <p:sldId id="265" r:id="rId5"/>
    <p:sldId id="260" r:id="rId6"/>
    <p:sldId id="259" r:id="rId7"/>
    <p:sldId id="263" r:id="rId8"/>
    <p:sldId id="262" r:id="rId9"/>
    <p:sldId id="264" r:id="rId10"/>
    <p:sldId id="257" r:id="rId11"/>
    <p:sldId id="275" r:id="rId12"/>
    <p:sldId id="276" r:id="rId13"/>
    <p:sldId id="266" r:id="rId14"/>
    <p:sldId id="268" r:id="rId15"/>
    <p:sldId id="258" r:id="rId16"/>
    <p:sldId id="277" r:id="rId17"/>
    <p:sldId id="261" r:id="rId18"/>
    <p:sldId id="273" r:id="rId19"/>
    <p:sldId id="271" r:id="rId20"/>
    <p:sldId id="272" r:id="rId21"/>
    <p:sldId id="269" r:id="rId22"/>
    <p:sldId id="280" r:id="rId23"/>
    <p:sldId id="281" r:id="rId24"/>
    <p:sldId id="270" r:id="rId25"/>
    <p:sldId id="26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2B51C8-471B-4D65-9AB1-E1B8C48EBADF}" v="8" dt="2018-06-23T10:11:06.3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14"/>
      </p:cViewPr>
      <p:guideLst>
        <p:guide orient="horz" pos="2160"/>
        <p:guide pos="2880"/>
      </p:guideLst>
    </p:cSldViewPr>
  </p:slideViewPr>
  <p:notesTextViewPr>
    <p:cViewPr>
      <p:scale>
        <a:sx n="1" d="1"/>
        <a:sy n="1" d="1"/>
      </p:scale>
      <p:origin x="0" y="0"/>
    </p:cViewPr>
  </p:notesTextViewPr>
  <p:sorterViewPr>
    <p:cViewPr>
      <p:scale>
        <a:sx n="100" d="100"/>
        <a:sy n="100" d="100"/>
      </p:scale>
      <p:origin x="0" y="5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Morgan" userId="09ff6c78c865ac4d" providerId="LiveId" clId="{EB2B51C8-471B-4D65-9AB1-E1B8C48EBADF}"/>
    <pc:docChg chg="modSld">
      <pc:chgData name="Tim Morgan" userId="09ff6c78c865ac4d" providerId="LiveId" clId="{EB2B51C8-471B-4D65-9AB1-E1B8C48EBADF}" dt="2018-06-23T10:11:06.317" v="7" actId="20577"/>
      <pc:docMkLst>
        <pc:docMk/>
      </pc:docMkLst>
      <pc:sldChg chg="modSp">
        <pc:chgData name="Tim Morgan" userId="09ff6c78c865ac4d" providerId="LiveId" clId="{EB2B51C8-471B-4D65-9AB1-E1B8C48EBADF}" dt="2018-06-23T10:11:06.317" v="7" actId="20577"/>
        <pc:sldMkLst>
          <pc:docMk/>
          <pc:sldMk cId="2617265761" sldId="278"/>
        </pc:sldMkLst>
        <pc:spChg chg="mod">
          <ac:chgData name="Tim Morgan" userId="09ff6c78c865ac4d" providerId="LiveId" clId="{EB2B51C8-471B-4D65-9AB1-E1B8C48EBADF}" dt="2018-06-23T10:11:06.317" v="7" actId="20577"/>
          <ac:spMkLst>
            <pc:docMk/>
            <pc:sldMk cId="2617265761" sldId="278"/>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FEE99-6F4B-409C-A79B-7381141BE168}" type="datetimeFigureOut">
              <a:rPr lang="en-GB" smtClean="0"/>
              <a:t>23/06/2018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CEBBCE-3338-4233-BBFE-49E028CE4188}" type="slidenum">
              <a:rPr lang="en-GB" smtClean="0"/>
              <a:t>‹#›</a:t>
            </a:fld>
            <a:endParaRPr lang="en-GB"/>
          </a:p>
        </p:txBody>
      </p:sp>
    </p:spTree>
    <p:extLst>
      <p:ext uri="{BB962C8B-B14F-4D97-AF65-F5344CB8AC3E}">
        <p14:creationId xmlns:p14="http://schemas.microsoft.com/office/powerpoint/2010/main" val="1023192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Good morning. </a:t>
            </a:r>
            <a:r>
              <a:rPr lang="en-GB"/>
              <a:t>I am </a:t>
            </a:r>
            <a:r>
              <a:rPr lang="en-GB" dirty="0"/>
              <a:t>very pleased to be here and to be able to give you an insight into Alcoholics Anonymous. My name is Mike and I am a recovering alcoholic. May I request that you respect our respect our basic ethos of anonymity</a:t>
            </a:r>
          </a:p>
        </p:txBody>
      </p:sp>
      <p:sp>
        <p:nvSpPr>
          <p:cNvPr id="4" name="Slide Number Placeholder 3"/>
          <p:cNvSpPr>
            <a:spLocks noGrp="1"/>
          </p:cNvSpPr>
          <p:nvPr>
            <p:ph type="sldNum" sz="quarter" idx="10"/>
          </p:nvPr>
        </p:nvSpPr>
        <p:spPr/>
        <p:txBody>
          <a:bodyPr/>
          <a:lstStyle/>
          <a:p>
            <a:fld id="{C9CEBBCE-3338-4233-BBFE-49E028CE4188}" type="slidenum">
              <a:rPr lang="en-GB" smtClean="0"/>
              <a:t>1</a:t>
            </a:fld>
            <a:endParaRPr lang="en-GB"/>
          </a:p>
        </p:txBody>
      </p:sp>
    </p:spTree>
    <p:extLst>
      <p:ext uri="{BB962C8B-B14F-4D97-AF65-F5344CB8AC3E}">
        <p14:creationId xmlns:p14="http://schemas.microsoft.com/office/powerpoint/2010/main" val="2114728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do not accept outside financial help and neither lend our name to, or endorse, outside interests. We are not a business, do not endorse anything, and are not allied to any medical, political or religious institutions</a:t>
            </a:r>
          </a:p>
        </p:txBody>
      </p:sp>
      <p:sp>
        <p:nvSpPr>
          <p:cNvPr id="4" name="Slide Number Placeholder 3"/>
          <p:cNvSpPr>
            <a:spLocks noGrp="1"/>
          </p:cNvSpPr>
          <p:nvPr>
            <p:ph type="sldNum" sz="quarter" idx="10"/>
          </p:nvPr>
        </p:nvSpPr>
        <p:spPr/>
        <p:txBody>
          <a:bodyPr/>
          <a:lstStyle/>
          <a:p>
            <a:fld id="{C9CEBBCE-3338-4233-BBFE-49E028CE4188}"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197048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same programme founded by Bill W</a:t>
            </a:r>
            <a:r>
              <a:rPr lang="en-GB" baseline="0" dirty="0"/>
              <a:t> and Dr Bob is used today – and successfully. Many have tried to change it but without success</a:t>
            </a:r>
            <a:endParaRPr lang="en-GB" dirty="0"/>
          </a:p>
        </p:txBody>
      </p:sp>
      <p:sp>
        <p:nvSpPr>
          <p:cNvPr id="4" name="Slide Number Placeholder 3"/>
          <p:cNvSpPr>
            <a:spLocks noGrp="1"/>
          </p:cNvSpPr>
          <p:nvPr>
            <p:ph type="sldNum" sz="quarter" idx="10"/>
          </p:nvPr>
        </p:nvSpPr>
        <p:spPr/>
        <p:txBody>
          <a:bodyPr/>
          <a:lstStyle/>
          <a:p>
            <a:fld id="{C9CEBBCE-3338-4233-BBFE-49E028CE4188}" type="slidenum">
              <a:rPr lang="en-GB" smtClean="0"/>
              <a:t>15</a:t>
            </a:fld>
            <a:endParaRPr lang="en-GB"/>
          </a:p>
        </p:txBody>
      </p:sp>
    </p:spTree>
    <p:extLst>
      <p:ext uri="{BB962C8B-B14F-4D97-AF65-F5344CB8AC3E}">
        <p14:creationId xmlns:p14="http://schemas.microsoft.com/office/powerpoint/2010/main" val="1097238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Our primary purpose is to stay sober, to help other alcoholics achieve sobriety and to carry the message to the still sick and suffering alcoholic. Many have similar experiences and can help other alcoholics by sharing how they dealt with an issue- I heard my own story at a meeting in Dublin! Sympathy is a great enabler – a good excuse for a drink</a:t>
            </a:r>
          </a:p>
          <a:p>
            <a:r>
              <a:rPr lang="en-GB" dirty="0"/>
              <a:t>The</a:t>
            </a:r>
            <a:r>
              <a:rPr lang="en-GB" baseline="0" dirty="0"/>
              <a:t> 12 step programme requires total honesty and you are supported by a sponsor (mentor) who has worked the programme. It allows you to face your demons and work on correcting your faults. Only another alcoholic can understand your excuses. Step one helps us define ourselves as alcoholics “we admitted that we were powerless over alcohol.</a:t>
            </a:r>
            <a:endParaRPr lang="en-GB" dirty="0"/>
          </a:p>
          <a:p>
            <a:endParaRPr lang="en-GB" dirty="0"/>
          </a:p>
        </p:txBody>
      </p:sp>
      <p:sp>
        <p:nvSpPr>
          <p:cNvPr id="4" name="Slide Number Placeholder 3"/>
          <p:cNvSpPr>
            <a:spLocks noGrp="1"/>
          </p:cNvSpPr>
          <p:nvPr>
            <p:ph type="sldNum" sz="quarter" idx="10"/>
          </p:nvPr>
        </p:nvSpPr>
        <p:spPr/>
        <p:txBody>
          <a:bodyPr/>
          <a:lstStyle/>
          <a:p>
            <a:fld id="{C9CEBBCE-3338-4233-BBFE-49E028CE4188}" type="slidenum">
              <a:rPr lang="en-GB" smtClean="0"/>
              <a:t>17</a:t>
            </a:fld>
            <a:endParaRPr lang="en-GB"/>
          </a:p>
        </p:txBody>
      </p:sp>
    </p:spTree>
    <p:extLst>
      <p:ext uri="{BB962C8B-B14F-4D97-AF65-F5344CB8AC3E}">
        <p14:creationId xmlns:p14="http://schemas.microsoft.com/office/powerpoint/2010/main" val="2913133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simple version of </a:t>
            </a:r>
            <a:r>
              <a:rPr lang="en-GB"/>
              <a:t>the steps</a:t>
            </a:r>
            <a:endParaRPr lang="en-GB" dirty="0"/>
          </a:p>
        </p:txBody>
      </p:sp>
      <p:sp>
        <p:nvSpPr>
          <p:cNvPr id="4" name="Slide Number Placeholder 3"/>
          <p:cNvSpPr>
            <a:spLocks noGrp="1"/>
          </p:cNvSpPr>
          <p:nvPr>
            <p:ph type="sldNum" sz="quarter" idx="10"/>
          </p:nvPr>
        </p:nvSpPr>
        <p:spPr/>
        <p:txBody>
          <a:bodyPr/>
          <a:lstStyle/>
          <a:p>
            <a:fld id="{C9CEBBCE-3338-4233-BBFE-49E028CE4188}" type="slidenum">
              <a:rPr lang="en-GB" smtClean="0">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2913133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a:t>
            </a:r>
            <a:r>
              <a:rPr lang="en-GB" baseline="0" dirty="0"/>
              <a:t> can assist in all forms of alcohol awareness events, such as todays forum</a:t>
            </a:r>
            <a:endParaRPr lang="en-GB" dirty="0"/>
          </a:p>
        </p:txBody>
      </p:sp>
      <p:sp>
        <p:nvSpPr>
          <p:cNvPr id="4" name="Slide Number Placeholder 3"/>
          <p:cNvSpPr>
            <a:spLocks noGrp="1"/>
          </p:cNvSpPr>
          <p:nvPr>
            <p:ph type="sldNum" sz="quarter" idx="10"/>
          </p:nvPr>
        </p:nvSpPr>
        <p:spPr/>
        <p:txBody>
          <a:bodyPr/>
          <a:lstStyle/>
          <a:p>
            <a:fld id="{C9CEBBCE-3338-4233-BBFE-49E028CE4188}" type="slidenum">
              <a:rPr lang="en-GB" smtClean="0">
                <a:solidFill>
                  <a:prstClr val="black"/>
                </a:solidFill>
              </a:rPr>
              <a:pPr/>
              <a:t>19</a:t>
            </a:fld>
            <a:endParaRPr lang="en-GB">
              <a:solidFill>
                <a:prstClr val="black"/>
              </a:solidFill>
            </a:endParaRPr>
          </a:p>
        </p:txBody>
      </p:sp>
    </p:spTree>
    <p:extLst>
      <p:ext uri="{BB962C8B-B14F-4D97-AF65-F5344CB8AC3E}">
        <p14:creationId xmlns:p14="http://schemas.microsoft.com/office/powerpoint/2010/main" val="2913133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helps us to maintain our sobriety</a:t>
            </a:r>
          </a:p>
        </p:txBody>
      </p:sp>
      <p:sp>
        <p:nvSpPr>
          <p:cNvPr id="4" name="Slide Number Placeholder 3"/>
          <p:cNvSpPr>
            <a:spLocks noGrp="1"/>
          </p:cNvSpPr>
          <p:nvPr>
            <p:ph type="sldNum" sz="quarter" idx="10"/>
          </p:nvPr>
        </p:nvSpPr>
        <p:spPr/>
        <p:txBody>
          <a:bodyPr/>
          <a:lstStyle/>
          <a:p>
            <a:fld id="{C9CEBBCE-3338-4233-BBFE-49E028CE4188}"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197048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was fortunate in that I obtained</a:t>
            </a:r>
            <a:r>
              <a:rPr lang="en-GB" baseline="0" dirty="0"/>
              <a:t> a place in a treatment centre, paid for by </a:t>
            </a:r>
            <a:r>
              <a:rPr lang="en-GB" baseline="0" dirty="0" err="1"/>
              <a:t>Notts</a:t>
            </a:r>
            <a:r>
              <a:rPr lang="en-GB" baseline="0" dirty="0"/>
              <a:t> PCT before such funding was stopped. I desperately wanted to stop drinking but needed the treatment centre environment to help me. This also helped me to start addressing my demons. It has been shown that there is almost always an underlying cause for the addiction that the alcoholic needs to address. The support in such an environment helps kick start the process but AA follows the process through. The treatment centre helps give physical sobriety but the 12 step programme gives emotional sobriety.</a:t>
            </a:r>
            <a:endParaRPr lang="en-GB" dirty="0"/>
          </a:p>
        </p:txBody>
      </p:sp>
      <p:sp>
        <p:nvSpPr>
          <p:cNvPr id="4" name="Slide Number Placeholder 3"/>
          <p:cNvSpPr>
            <a:spLocks noGrp="1"/>
          </p:cNvSpPr>
          <p:nvPr>
            <p:ph type="sldNum" sz="quarter" idx="10"/>
          </p:nvPr>
        </p:nvSpPr>
        <p:spPr/>
        <p:txBody>
          <a:bodyPr/>
          <a:lstStyle/>
          <a:p>
            <a:fld id="{C9CEBBCE-3338-4233-BBFE-49E028CE4188}"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2913133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helps us to maintain our sobriety</a:t>
            </a:r>
          </a:p>
        </p:txBody>
      </p:sp>
      <p:sp>
        <p:nvSpPr>
          <p:cNvPr id="4" name="Slide Number Placeholder 3"/>
          <p:cNvSpPr>
            <a:spLocks noGrp="1"/>
          </p:cNvSpPr>
          <p:nvPr>
            <p:ph type="sldNum" sz="quarter" idx="10"/>
          </p:nvPr>
        </p:nvSpPr>
        <p:spPr/>
        <p:txBody>
          <a:bodyPr/>
          <a:lstStyle/>
          <a:p>
            <a:fld id="{C9CEBBCE-3338-4233-BBFE-49E028CE4188}"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826910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was fortunate in that I obtained</a:t>
            </a:r>
            <a:r>
              <a:rPr lang="en-GB" baseline="0" dirty="0"/>
              <a:t> a place in a treatment centre, paid for by </a:t>
            </a:r>
            <a:r>
              <a:rPr lang="en-GB" baseline="0" dirty="0" err="1"/>
              <a:t>Notts</a:t>
            </a:r>
            <a:r>
              <a:rPr lang="en-GB" baseline="0" dirty="0"/>
              <a:t> PCT before such funding was stopped. I desperately wanted to stop drinking but needed the treatment centre environment to help me. This also helped me to start addressing my demons. It has been shown that there is almost always an underlying cause for the addiction that the alcoholic needs to address. The support in such an environment helps kick start the process but AA follows the process through. The treatment centre helps give physical sobriety but the 12 step programme gives emotional sobriety.</a:t>
            </a:r>
            <a:endParaRPr lang="en-GB" dirty="0"/>
          </a:p>
        </p:txBody>
      </p:sp>
      <p:sp>
        <p:nvSpPr>
          <p:cNvPr id="4" name="Slide Number Placeholder 3"/>
          <p:cNvSpPr>
            <a:spLocks noGrp="1"/>
          </p:cNvSpPr>
          <p:nvPr>
            <p:ph type="sldNum" sz="quarter" idx="10"/>
          </p:nvPr>
        </p:nvSpPr>
        <p:spPr/>
        <p:txBody>
          <a:bodyPr/>
          <a:lstStyle/>
          <a:p>
            <a:fld id="{C9CEBBCE-3338-4233-BBFE-49E028CE4188}" type="slidenum">
              <a:rPr lang="en-GB" smtClean="0">
                <a:solidFill>
                  <a:prstClr val="black"/>
                </a:solidFill>
              </a:rPr>
              <a:pPr/>
              <a:t>23</a:t>
            </a:fld>
            <a:endParaRPr lang="en-GB">
              <a:solidFill>
                <a:prstClr val="black"/>
              </a:solidFill>
            </a:endParaRPr>
          </a:p>
        </p:txBody>
      </p:sp>
    </p:spTree>
    <p:extLst>
      <p:ext uri="{BB962C8B-B14F-4D97-AF65-F5344CB8AC3E}">
        <p14:creationId xmlns:p14="http://schemas.microsoft.com/office/powerpoint/2010/main" val="30490987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CEBBCE-3338-4233-BBFE-49E028CE4188}"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2913133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Before I tell you a bit about AA, I think that it is worth recognising some facts and figures – all of which come from well founded research by outside agencies. On a personal level it does ME good to be reminded of these as it helps me to remember what I don’t want to go back to.</a:t>
            </a:r>
          </a:p>
        </p:txBody>
      </p:sp>
      <p:sp>
        <p:nvSpPr>
          <p:cNvPr id="4" name="Slide Number Placeholder 3"/>
          <p:cNvSpPr>
            <a:spLocks noGrp="1"/>
          </p:cNvSpPr>
          <p:nvPr>
            <p:ph type="sldNum" sz="quarter" idx="10"/>
          </p:nvPr>
        </p:nvSpPr>
        <p:spPr/>
        <p:txBody>
          <a:bodyPr/>
          <a:lstStyle/>
          <a:p>
            <a:fld id="{C9CEBBCE-3338-4233-BBFE-49E028CE4188}" type="slidenum">
              <a:rPr lang="en-GB" smtClean="0"/>
              <a:t>2</a:t>
            </a:fld>
            <a:endParaRPr lang="en-GB"/>
          </a:p>
        </p:txBody>
      </p:sp>
    </p:spTree>
    <p:extLst>
      <p:ext uri="{BB962C8B-B14F-4D97-AF65-F5344CB8AC3E}">
        <p14:creationId xmlns:p14="http://schemas.microsoft.com/office/powerpoint/2010/main" val="1173875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Before I tell you a bit about AA, I think that it is worth recognising some facts and figures – all of which come from well founded research by outside agencies. On a personal level it does ME good to be reminded of these as it helps me to remember what I don’t want to go back to.</a:t>
            </a:r>
          </a:p>
        </p:txBody>
      </p:sp>
      <p:sp>
        <p:nvSpPr>
          <p:cNvPr id="4" name="Slide Number Placeholder 3"/>
          <p:cNvSpPr>
            <a:spLocks noGrp="1"/>
          </p:cNvSpPr>
          <p:nvPr>
            <p:ph type="sldNum" sz="quarter" idx="10"/>
          </p:nvPr>
        </p:nvSpPr>
        <p:spPr/>
        <p:txBody>
          <a:bodyPr/>
          <a:lstStyle/>
          <a:p>
            <a:fld id="{C9CEBBCE-3338-4233-BBFE-49E028CE4188}" type="slidenum">
              <a:rPr lang="en-GB" smtClean="0"/>
              <a:t>3</a:t>
            </a:fld>
            <a:endParaRPr lang="en-GB"/>
          </a:p>
        </p:txBody>
      </p:sp>
    </p:spTree>
    <p:extLst>
      <p:ext uri="{BB962C8B-B14F-4D97-AF65-F5344CB8AC3E}">
        <p14:creationId xmlns:p14="http://schemas.microsoft.com/office/powerpoint/2010/main" val="1711325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Before I tell you a bit about AA, I think that it is worth recognising some facts and figures – all of which come from well founded research by outside agencies. On a personal level it does ME good to be reminded of these as it helps me to remember what I don’t want to go back to.</a:t>
            </a:r>
          </a:p>
        </p:txBody>
      </p:sp>
      <p:sp>
        <p:nvSpPr>
          <p:cNvPr id="4" name="Slide Number Placeholder 3"/>
          <p:cNvSpPr>
            <a:spLocks noGrp="1"/>
          </p:cNvSpPr>
          <p:nvPr>
            <p:ph type="sldNum" sz="quarter" idx="10"/>
          </p:nvPr>
        </p:nvSpPr>
        <p:spPr/>
        <p:txBody>
          <a:bodyPr/>
          <a:lstStyle/>
          <a:p>
            <a:fld id="{C9CEBBCE-3338-4233-BBFE-49E028CE4188}" type="slidenum">
              <a:rPr lang="en-GB" smtClean="0"/>
              <a:t>4</a:t>
            </a:fld>
            <a:endParaRPr lang="en-GB"/>
          </a:p>
        </p:txBody>
      </p:sp>
    </p:spTree>
    <p:extLst>
      <p:ext uri="{BB962C8B-B14F-4D97-AF65-F5344CB8AC3E}">
        <p14:creationId xmlns:p14="http://schemas.microsoft.com/office/powerpoint/2010/main" val="2821542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worth noting that a heavy drinker is not necessarily an alcoholic. There is a very fine line that has to be crossed. A heavy drinker can stop – an alcoholic cannot! For an alcoholic one drink is too many and 20 are not enough.</a:t>
            </a:r>
          </a:p>
          <a:p>
            <a:r>
              <a:rPr lang="en-GB" dirty="0"/>
              <a:t>Personally I cost the NHS a lot of money prior to gaining sobriety – in and out of A &amp; E with heart issues, TIA etc. Yes I have AF but that has only been successfully diagnosed, and treated, because I have stopped drinking.</a:t>
            </a:r>
          </a:p>
        </p:txBody>
      </p:sp>
      <p:sp>
        <p:nvSpPr>
          <p:cNvPr id="4" name="Slide Number Placeholder 3"/>
          <p:cNvSpPr>
            <a:spLocks noGrp="1"/>
          </p:cNvSpPr>
          <p:nvPr>
            <p:ph type="sldNum" sz="quarter" idx="10"/>
          </p:nvPr>
        </p:nvSpPr>
        <p:spPr/>
        <p:txBody>
          <a:bodyPr/>
          <a:lstStyle/>
          <a:p>
            <a:fld id="{C9CEBBCE-3338-4233-BBFE-49E028CE4188}" type="slidenum">
              <a:rPr lang="en-GB" smtClean="0"/>
              <a:t>5</a:t>
            </a:fld>
            <a:endParaRPr lang="en-GB"/>
          </a:p>
        </p:txBody>
      </p:sp>
    </p:spTree>
    <p:extLst>
      <p:ext uri="{BB962C8B-B14F-4D97-AF65-F5344CB8AC3E}">
        <p14:creationId xmlns:p14="http://schemas.microsoft.com/office/powerpoint/2010/main" val="1962649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Our unity on this is part of our traditions </a:t>
            </a:r>
            <a:r>
              <a:rPr lang="en-GB"/>
              <a:t>and encompasses tradition </a:t>
            </a:r>
            <a:r>
              <a:rPr lang="en-GB" dirty="0"/>
              <a:t>one …….</a:t>
            </a:r>
          </a:p>
        </p:txBody>
      </p:sp>
      <p:sp>
        <p:nvSpPr>
          <p:cNvPr id="4" name="Slide Number Placeholder 3"/>
          <p:cNvSpPr>
            <a:spLocks noGrp="1"/>
          </p:cNvSpPr>
          <p:nvPr>
            <p:ph type="sldNum" sz="quarter" idx="10"/>
          </p:nvPr>
        </p:nvSpPr>
        <p:spPr/>
        <p:txBody>
          <a:bodyPr/>
          <a:lstStyle/>
          <a:p>
            <a:fld id="{C9CEBBCE-3338-4233-BBFE-49E028CE4188}" type="slidenum">
              <a:rPr lang="en-GB" smtClean="0"/>
              <a:t>10</a:t>
            </a:fld>
            <a:endParaRPr lang="en-GB"/>
          </a:p>
        </p:txBody>
      </p:sp>
    </p:spTree>
    <p:extLst>
      <p:ext uri="{BB962C8B-B14F-4D97-AF65-F5344CB8AC3E}">
        <p14:creationId xmlns:p14="http://schemas.microsoft.com/office/powerpoint/2010/main" val="420239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Our unity on this is part of our traditions </a:t>
            </a:r>
            <a:r>
              <a:rPr lang="en-GB"/>
              <a:t>and encompasses tradition </a:t>
            </a:r>
            <a:r>
              <a:rPr lang="en-GB" dirty="0"/>
              <a:t>one …….</a:t>
            </a:r>
          </a:p>
        </p:txBody>
      </p:sp>
      <p:sp>
        <p:nvSpPr>
          <p:cNvPr id="4" name="Slide Number Placeholder 3"/>
          <p:cNvSpPr>
            <a:spLocks noGrp="1"/>
          </p:cNvSpPr>
          <p:nvPr>
            <p:ph type="sldNum" sz="quarter" idx="10"/>
          </p:nvPr>
        </p:nvSpPr>
        <p:spPr/>
        <p:txBody>
          <a:bodyPr/>
          <a:lstStyle/>
          <a:p>
            <a:fld id="{C9CEBBCE-3338-4233-BBFE-49E028CE4188}" type="slidenum">
              <a:rPr lang="en-GB" smtClean="0"/>
              <a:t>11</a:t>
            </a:fld>
            <a:endParaRPr lang="en-GB"/>
          </a:p>
        </p:txBody>
      </p:sp>
    </p:spTree>
    <p:extLst>
      <p:ext uri="{BB962C8B-B14F-4D97-AF65-F5344CB8AC3E}">
        <p14:creationId xmlns:p14="http://schemas.microsoft.com/office/powerpoint/2010/main" val="528438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Our unity on this is part of our traditions </a:t>
            </a:r>
            <a:r>
              <a:rPr lang="en-GB"/>
              <a:t>and encompasses tradition </a:t>
            </a:r>
            <a:r>
              <a:rPr lang="en-GB" dirty="0"/>
              <a:t>one …….</a:t>
            </a:r>
          </a:p>
        </p:txBody>
      </p:sp>
      <p:sp>
        <p:nvSpPr>
          <p:cNvPr id="4" name="Slide Number Placeholder 3"/>
          <p:cNvSpPr>
            <a:spLocks noGrp="1"/>
          </p:cNvSpPr>
          <p:nvPr>
            <p:ph type="sldNum" sz="quarter" idx="10"/>
          </p:nvPr>
        </p:nvSpPr>
        <p:spPr/>
        <p:txBody>
          <a:bodyPr/>
          <a:lstStyle/>
          <a:p>
            <a:fld id="{C9CEBBCE-3338-4233-BBFE-49E028CE4188}" type="slidenum">
              <a:rPr lang="en-GB" smtClean="0"/>
              <a:t>12</a:t>
            </a:fld>
            <a:endParaRPr lang="en-GB"/>
          </a:p>
        </p:txBody>
      </p:sp>
    </p:spTree>
    <p:extLst>
      <p:ext uri="{BB962C8B-B14F-4D97-AF65-F5344CB8AC3E}">
        <p14:creationId xmlns:p14="http://schemas.microsoft.com/office/powerpoint/2010/main" val="331681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DESIRE</a:t>
            </a:r>
            <a:r>
              <a:rPr lang="en-GB" baseline="0" dirty="0"/>
              <a:t> is the key word. You have to do it for yourself – not for your children or family etc. If not for yourself then it doesn’t work</a:t>
            </a:r>
            <a:endParaRPr lang="en-GB" dirty="0"/>
          </a:p>
        </p:txBody>
      </p:sp>
      <p:sp>
        <p:nvSpPr>
          <p:cNvPr id="4" name="Slide Number Placeholder 3"/>
          <p:cNvSpPr>
            <a:spLocks noGrp="1"/>
          </p:cNvSpPr>
          <p:nvPr>
            <p:ph type="sldNum" sz="quarter" idx="10"/>
          </p:nvPr>
        </p:nvSpPr>
        <p:spPr/>
        <p:txBody>
          <a:bodyPr/>
          <a:lstStyle/>
          <a:p>
            <a:fld id="{C9CEBBCE-3338-4233-BBFE-49E028CE4188}" type="slidenum">
              <a:rPr lang="en-GB" smtClean="0"/>
              <a:t>13</a:t>
            </a:fld>
            <a:endParaRPr lang="en-GB"/>
          </a:p>
        </p:txBody>
      </p:sp>
    </p:spTree>
    <p:extLst>
      <p:ext uri="{BB962C8B-B14F-4D97-AF65-F5344CB8AC3E}">
        <p14:creationId xmlns:p14="http://schemas.microsoft.com/office/powerpoint/2010/main" val="197048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00BEA94-9FC7-4F5E-BADB-74ADB72A01D4}" type="datetimeFigureOut">
              <a:rPr lang="en-GB" smtClean="0"/>
              <a:t>23/06/2018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45220-62D7-4865-8257-2F911D64273C}" type="slidenum">
              <a:rPr lang="en-GB" smtClean="0"/>
              <a:t>‹#›</a:t>
            </a:fld>
            <a:endParaRPr lang="en-GB"/>
          </a:p>
        </p:txBody>
      </p:sp>
    </p:spTree>
    <p:extLst>
      <p:ext uri="{BB962C8B-B14F-4D97-AF65-F5344CB8AC3E}">
        <p14:creationId xmlns:p14="http://schemas.microsoft.com/office/powerpoint/2010/main" val="4139507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00BEA94-9FC7-4F5E-BADB-74ADB72A01D4}" type="datetimeFigureOut">
              <a:rPr lang="en-GB" smtClean="0"/>
              <a:t>23/06/2018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45220-62D7-4865-8257-2F911D64273C}" type="slidenum">
              <a:rPr lang="en-GB" smtClean="0"/>
              <a:t>‹#›</a:t>
            </a:fld>
            <a:endParaRPr lang="en-GB"/>
          </a:p>
        </p:txBody>
      </p:sp>
    </p:spTree>
    <p:extLst>
      <p:ext uri="{BB962C8B-B14F-4D97-AF65-F5344CB8AC3E}">
        <p14:creationId xmlns:p14="http://schemas.microsoft.com/office/powerpoint/2010/main" val="2287815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00BEA94-9FC7-4F5E-BADB-74ADB72A01D4}" type="datetimeFigureOut">
              <a:rPr lang="en-GB" smtClean="0"/>
              <a:t>23/06/2018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45220-62D7-4865-8257-2F911D64273C}" type="slidenum">
              <a:rPr lang="en-GB" smtClean="0"/>
              <a:t>‹#›</a:t>
            </a:fld>
            <a:endParaRPr lang="en-GB"/>
          </a:p>
        </p:txBody>
      </p:sp>
    </p:spTree>
    <p:extLst>
      <p:ext uri="{BB962C8B-B14F-4D97-AF65-F5344CB8AC3E}">
        <p14:creationId xmlns:p14="http://schemas.microsoft.com/office/powerpoint/2010/main" val="2534796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00BEA94-9FC7-4F5E-BADB-74ADB72A01D4}" type="datetimeFigureOut">
              <a:rPr lang="en-GB" smtClean="0"/>
              <a:t>23/06/2018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45220-62D7-4865-8257-2F911D64273C}" type="slidenum">
              <a:rPr lang="en-GB" smtClean="0"/>
              <a:t>‹#›</a:t>
            </a:fld>
            <a:endParaRPr lang="en-GB"/>
          </a:p>
        </p:txBody>
      </p:sp>
    </p:spTree>
    <p:extLst>
      <p:ext uri="{BB962C8B-B14F-4D97-AF65-F5344CB8AC3E}">
        <p14:creationId xmlns:p14="http://schemas.microsoft.com/office/powerpoint/2010/main" val="538564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0BEA94-9FC7-4F5E-BADB-74ADB72A01D4}" type="datetimeFigureOut">
              <a:rPr lang="en-GB" smtClean="0"/>
              <a:t>23/06/2018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45220-62D7-4865-8257-2F911D64273C}" type="slidenum">
              <a:rPr lang="en-GB" smtClean="0"/>
              <a:t>‹#›</a:t>
            </a:fld>
            <a:endParaRPr lang="en-GB"/>
          </a:p>
        </p:txBody>
      </p:sp>
    </p:spTree>
    <p:extLst>
      <p:ext uri="{BB962C8B-B14F-4D97-AF65-F5344CB8AC3E}">
        <p14:creationId xmlns:p14="http://schemas.microsoft.com/office/powerpoint/2010/main" val="165150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00BEA94-9FC7-4F5E-BADB-74ADB72A01D4}" type="datetimeFigureOut">
              <a:rPr lang="en-GB" smtClean="0"/>
              <a:t>23/06/2018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B45220-62D7-4865-8257-2F911D64273C}" type="slidenum">
              <a:rPr lang="en-GB" smtClean="0"/>
              <a:t>‹#›</a:t>
            </a:fld>
            <a:endParaRPr lang="en-GB"/>
          </a:p>
        </p:txBody>
      </p:sp>
    </p:spTree>
    <p:extLst>
      <p:ext uri="{BB962C8B-B14F-4D97-AF65-F5344CB8AC3E}">
        <p14:creationId xmlns:p14="http://schemas.microsoft.com/office/powerpoint/2010/main" val="3980764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00BEA94-9FC7-4F5E-BADB-74ADB72A01D4}" type="datetimeFigureOut">
              <a:rPr lang="en-GB" smtClean="0"/>
              <a:t>23/06/2018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B45220-62D7-4865-8257-2F911D64273C}" type="slidenum">
              <a:rPr lang="en-GB" smtClean="0"/>
              <a:t>‹#›</a:t>
            </a:fld>
            <a:endParaRPr lang="en-GB"/>
          </a:p>
        </p:txBody>
      </p:sp>
    </p:spTree>
    <p:extLst>
      <p:ext uri="{BB962C8B-B14F-4D97-AF65-F5344CB8AC3E}">
        <p14:creationId xmlns:p14="http://schemas.microsoft.com/office/powerpoint/2010/main" val="3486494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00BEA94-9FC7-4F5E-BADB-74ADB72A01D4}" type="datetimeFigureOut">
              <a:rPr lang="en-GB" smtClean="0"/>
              <a:t>23/06/2018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B45220-62D7-4865-8257-2F911D64273C}" type="slidenum">
              <a:rPr lang="en-GB" smtClean="0"/>
              <a:t>‹#›</a:t>
            </a:fld>
            <a:endParaRPr lang="en-GB"/>
          </a:p>
        </p:txBody>
      </p:sp>
    </p:spTree>
    <p:extLst>
      <p:ext uri="{BB962C8B-B14F-4D97-AF65-F5344CB8AC3E}">
        <p14:creationId xmlns:p14="http://schemas.microsoft.com/office/powerpoint/2010/main" val="28246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0BEA94-9FC7-4F5E-BADB-74ADB72A01D4}" type="datetimeFigureOut">
              <a:rPr lang="en-GB" smtClean="0"/>
              <a:t>23/06/2018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B45220-62D7-4865-8257-2F911D64273C}" type="slidenum">
              <a:rPr lang="en-GB" smtClean="0"/>
              <a:t>‹#›</a:t>
            </a:fld>
            <a:endParaRPr lang="en-GB"/>
          </a:p>
        </p:txBody>
      </p:sp>
    </p:spTree>
    <p:extLst>
      <p:ext uri="{BB962C8B-B14F-4D97-AF65-F5344CB8AC3E}">
        <p14:creationId xmlns:p14="http://schemas.microsoft.com/office/powerpoint/2010/main" val="1962960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0BEA94-9FC7-4F5E-BADB-74ADB72A01D4}" type="datetimeFigureOut">
              <a:rPr lang="en-GB" smtClean="0"/>
              <a:t>23/06/2018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B45220-62D7-4865-8257-2F911D64273C}" type="slidenum">
              <a:rPr lang="en-GB" smtClean="0"/>
              <a:t>‹#›</a:t>
            </a:fld>
            <a:endParaRPr lang="en-GB"/>
          </a:p>
        </p:txBody>
      </p:sp>
    </p:spTree>
    <p:extLst>
      <p:ext uri="{BB962C8B-B14F-4D97-AF65-F5344CB8AC3E}">
        <p14:creationId xmlns:p14="http://schemas.microsoft.com/office/powerpoint/2010/main" val="1444517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0BEA94-9FC7-4F5E-BADB-74ADB72A01D4}" type="datetimeFigureOut">
              <a:rPr lang="en-GB" smtClean="0"/>
              <a:t>23/06/2018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B45220-62D7-4865-8257-2F911D64273C}" type="slidenum">
              <a:rPr lang="en-GB" smtClean="0"/>
              <a:t>‹#›</a:t>
            </a:fld>
            <a:endParaRPr lang="en-GB"/>
          </a:p>
        </p:txBody>
      </p:sp>
    </p:spTree>
    <p:extLst>
      <p:ext uri="{BB962C8B-B14F-4D97-AF65-F5344CB8AC3E}">
        <p14:creationId xmlns:p14="http://schemas.microsoft.com/office/powerpoint/2010/main" val="530104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0BEA94-9FC7-4F5E-BADB-74ADB72A01D4}" type="datetimeFigureOut">
              <a:rPr lang="en-GB" smtClean="0"/>
              <a:t>23/06/2018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B45220-62D7-4865-8257-2F911D64273C}" type="slidenum">
              <a:rPr lang="en-GB" smtClean="0"/>
              <a:t>‹#›</a:t>
            </a:fld>
            <a:endParaRPr lang="en-GB"/>
          </a:p>
        </p:txBody>
      </p:sp>
    </p:spTree>
    <p:extLst>
      <p:ext uri="{BB962C8B-B14F-4D97-AF65-F5344CB8AC3E}">
        <p14:creationId xmlns:p14="http://schemas.microsoft.com/office/powerpoint/2010/main" val="2619738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a:solidFill>
            <a:srgbClr val="0070C0"/>
          </a:solidFill>
        </p:spPr>
        <p:txBody>
          <a:bodyPr/>
          <a:lstStyle/>
          <a:p>
            <a:r>
              <a:rPr lang="en-GB" dirty="0">
                <a:solidFill>
                  <a:schemeClr val="bg1"/>
                </a:solidFill>
              </a:rPr>
              <a:t>Alcoholics Anonymous</a:t>
            </a:r>
          </a:p>
        </p:txBody>
      </p:sp>
      <p:pic>
        <p:nvPicPr>
          <p:cNvPr id="1027" name="Picture 3"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3566" y="0"/>
            <a:ext cx="11620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C:\Users\comet\Pictures\aa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1268760"/>
            <a:ext cx="4200525"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7185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28800"/>
          </a:xfrm>
          <a:solidFill>
            <a:srgbClr val="0070C0"/>
          </a:solidFill>
        </p:spPr>
        <p:txBody>
          <a:bodyPr/>
          <a:lstStyle/>
          <a:p>
            <a:endParaRPr lang="en-GB" dirty="0">
              <a:solidFill>
                <a:schemeClr val="bg1"/>
              </a:solidFill>
            </a:endParaRPr>
          </a:p>
        </p:txBody>
      </p:sp>
      <p:sp>
        <p:nvSpPr>
          <p:cNvPr id="3" name="Content Placeholder 2"/>
          <p:cNvSpPr>
            <a:spLocks noGrp="1"/>
          </p:cNvSpPr>
          <p:nvPr>
            <p:ph idx="1"/>
          </p:nvPr>
        </p:nvSpPr>
        <p:spPr>
          <a:xfrm>
            <a:off x="0" y="1600200"/>
            <a:ext cx="9144000" cy="5257800"/>
          </a:xfrm>
          <a:solidFill>
            <a:srgbClr val="0070C0"/>
          </a:solidFill>
        </p:spPr>
        <p:txBody>
          <a:bodyPr/>
          <a:lstStyle/>
          <a:p>
            <a:pPr marL="0" indent="0" algn="ctr">
              <a:buNone/>
            </a:pPr>
            <a:r>
              <a:rPr lang="en-GB" sz="4000" dirty="0">
                <a:solidFill>
                  <a:schemeClr val="bg1"/>
                </a:solidFill>
              </a:rPr>
              <a:t>Alcoholics Anonymous IS:</a:t>
            </a:r>
          </a:p>
          <a:p>
            <a:pPr marL="0" indent="0" algn="ctr">
              <a:buNone/>
            </a:pPr>
            <a:endParaRPr lang="en-GB" dirty="0">
              <a:solidFill>
                <a:schemeClr val="bg1"/>
              </a:solidFill>
            </a:endParaRPr>
          </a:p>
          <a:p>
            <a:pPr marL="0" indent="0" algn="ctr">
              <a:buNone/>
            </a:pPr>
            <a:r>
              <a:rPr lang="en-GB" dirty="0">
                <a:solidFill>
                  <a:schemeClr val="bg1"/>
                </a:solidFill>
              </a:rPr>
              <a:t>a fellowship of men and women who share their experience, strength and hope with each other that they may solve their common problem and help others to recover from alcoholism.</a:t>
            </a:r>
            <a:br>
              <a:rPr lang="en-GB" dirty="0"/>
            </a:br>
            <a:endParaRPr lang="en-GB" dirty="0"/>
          </a:p>
        </p:txBody>
      </p:sp>
      <p:pic>
        <p:nvPicPr>
          <p:cNvPr id="2050"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1457"/>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385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28800"/>
          </a:xfrm>
          <a:solidFill>
            <a:srgbClr val="0070C0"/>
          </a:solidFill>
        </p:spPr>
        <p:txBody>
          <a:bodyPr/>
          <a:lstStyle/>
          <a:p>
            <a:endParaRPr lang="en-GB" dirty="0">
              <a:solidFill>
                <a:schemeClr val="bg1"/>
              </a:solidFill>
            </a:endParaRPr>
          </a:p>
        </p:txBody>
      </p:sp>
      <p:sp>
        <p:nvSpPr>
          <p:cNvPr id="3" name="Content Placeholder 2"/>
          <p:cNvSpPr>
            <a:spLocks noGrp="1"/>
          </p:cNvSpPr>
          <p:nvPr>
            <p:ph idx="1"/>
          </p:nvPr>
        </p:nvSpPr>
        <p:spPr>
          <a:xfrm>
            <a:off x="0" y="1600200"/>
            <a:ext cx="9144000" cy="5257800"/>
          </a:xfrm>
          <a:solidFill>
            <a:srgbClr val="0070C0"/>
          </a:solidFill>
        </p:spPr>
        <p:txBody>
          <a:bodyPr/>
          <a:lstStyle/>
          <a:p>
            <a:pPr marL="0" indent="0" algn="ctr">
              <a:buNone/>
            </a:pPr>
            <a:r>
              <a:rPr lang="en-GB" sz="4000" dirty="0">
                <a:solidFill>
                  <a:schemeClr val="bg1"/>
                </a:solidFill>
              </a:rPr>
              <a:t>Alcoholics Anonymous is NOT</a:t>
            </a:r>
          </a:p>
          <a:p>
            <a:pPr marL="0" indent="0" algn="ctr">
              <a:buNone/>
            </a:pPr>
            <a:endParaRPr lang="en-GB" dirty="0">
              <a:solidFill>
                <a:schemeClr val="bg1"/>
              </a:solidFill>
            </a:endParaRPr>
          </a:p>
          <a:p>
            <a:pPr marL="0" indent="0" algn="ctr">
              <a:buNone/>
            </a:pPr>
            <a:r>
              <a:rPr lang="en-GB" dirty="0">
                <a:solidFill>
                  <a:schemeClr val="bg1"/>
                </a:solidFill>
              </a:rPr>
              <a:t>allied with any sect, denomination, politics, organization or institution; does not wish to engage  in any controversy, neither endorses nor opposes    any causes.</a:t>
            </a:r>
          </a:p>
        </p:txBody>
      </p:sp>
      <p:pic>
        <p:nvPicPr>
          <p:cNvPr id="2050"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1457"/>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656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28800"/>
          </a:xfrm>
          <a:solidFill>
            <a:srgbClr val="0070C0"/>
          </a:solidFill>
        </p:spPr>
        <p:txBody>
          <a:bodyPr/>
          <a:lstStyle/>
          <a:p>
            <a:endParaRPr lang="en-GB" dirty="0">
              <a:solidFill>
                <a:schemeClr val="bg1"/>
              </a:solidFill>
            </a:endParaRPr>
          </a:p>
        </p:txBody>
      </p:sp>
      <p:sp>
        <p:nvSpPr>
          <p:cNvPr id="3" name="Content Placeholder 2"/>
          <p:cNvSpPr>
            <a:spLocks noGrp="1"/>
          </p:cNvSpPr>
          <p:nvPr>
            <p:ph idx="1"/>
          </p:nvPr>
        </p:nvSpPr>
        <p:spPr>
          <a:xfrm>
            <a:off x="0" y="1600200"/>
            <a:ext cx="9144000" cy="5257800"/>
          </a:xfrm>
          <a:solidFill>
            <a:srgbClr val="0070C0"/>
          </a:solidFill>
        </p:spPr>
        <p:txBody>
          <a:bodyPr/>
          <a:lstStyle/>
          <a:p>
            <a:pPr marL="0" indent="0" algn="ctr">
              <a:buNone/>
            </a:pPr>
            <a:r>
              <a:rPr lang="en-GB" sz="4000" dirty="0">
                <a:solidFill>
                  <a:schemeClr val="bg1"/>
                </a:solidFill>
              </a:rPr>
              <a:t>Alcoholics Anonymous is NOT</a:t>
            </a:r>
          </a:p>
          <a:p>
            <a:pPr marL="0" indent="0" algn="ctr">
              <a:buNone/>
            </a:pPr>
            <a:endParaRPr lang="en-GB" dirty="0">
              <a:solidFill>
                <a:schemeClr val="bg1"/>
              </a:solidFill>
            </a:endParaRPr>
          </a:p>
          <a:p>
            <a:pPr marL="0" indent="0" algn="ctr">
              <a:buNone/>
            </a:pPr>
            <a:r>
              <a:rPr lang="en-GB" dirty="0">
                <a:solidFill>
                  <a:schemeClr val="bg1"/>
                </a:solidFill>
              </a:rPr>
              <a:t>We are not a religious organisation – we are represented in most countries and it would be impossible.</a:t>
            </a:r>
          </a:p>
        </p:txBody>
      </p:sp>
      <p:pic>
        <p:nvPicPr>
          <p:cNvPr id="2050"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1457"/>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0870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a:solidFill>
            <a:srgbClr val="0070C0"/>
          </a:solidFill>
        </p:spPr>
        <p:txBody>
          <a:bodyPr/>
          <a:lstStyle/>
          <a:p>
            <a:r>
              <a:rPr lang="en-GB">
                <a:solidFill>
                  <a:schemeClr val="bg1"/>
                </a:solidFill>
              </a:rPr>
              <a:t>The only requirement for membership is the DESIRE to stop drinking</a:t>
            </a:r>
            <a:endParaRPr lang="en-GB" dirty="0">
              <a:solidFill>
                <a:schemeClr val="bg1"/>
              </a:solidFill>
            </a:endParaRPr>
          </a:p>
        </p:txBody>
      </p:sp>
      <p:pic>
        <p:nvPicPr>
          <p:cNvPr id="1027" name="Picture 3"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3566"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0887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a:solidFill>
            <a:srgbClr val="0070C0"/>
          </a:solidFill>
        </p:spPr>
        <p:txBody>
          <a:bodyPr/>
          <a:lstStyle/>
          <a:p>
            <a:r>
              <a:rPr lang="en-GB" dirty="0">
                <a:solidFill>
                  <a:schemeClr val="bg1"/>
                </a:solidFill>
              </a:rPr>
              <a:t>We are self supporting through our own contributions</a:t>
            </a:r>
          </a:p>
        </p:txBody>
      </p:sp>
      <p:pic>
        <p:nvPicPr>
          <p:cNvPr id="1027" name="Picture 3"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3566"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379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70C0"/>
          </a:solidFill>
        </p:spPr>
        <p:txBody>
          <a:bodyPr/>
          <a:lstStyle/>
          <a:p>
            <a:r>
              <a:rPr lang="en-GB" dirty="0">
                <a:solidFill>
                  <a:schemeClr val="bg1"/>
                </a:solidFill>
              </a:rPr>
              <a:t>Alcoholics Anonymous</a:t>
            </a:r>
          </a:p>
        </p:txBody>
      </p:sp>
      <p:sp>
        <p:nvSpPr>
          <p:cNvPr id="3" name="Content Placeholder 2"/>
          <p:cNvSpPr>
            <a:spLocks noGrp="1"/>
          </p:cNvSpPr>
          <p:nvPr>
            <p:ph idx="1"/>
          </p:nvPr>
        </p:nvSpPr>
        <p:spPr>
          <a:xfrm>
            <a:off x="0" y="1412776"/>
            <a:ext cx="9144000" cy="5445224"/>
          </a:xfrm>
          <a:solidFill>
            <a:srgbClr val="0070C0"/>
          </a:solidFill>
        </p:spPr>
        <p:txBody>
          <a:bodyPr>
            <a:normAutofit/>
          </a:bodyPr>
          <a:lstStyle/>
          <a:p>
            <a:r>
              <a:rPr lang="en-GB" dirty="0">
                <a:solidFill>
                  <a:schemeClr val="bg1"/>
                </a:solidFill>
              </a:rPr>
              <a:t>Founded in 1935 by Bill W and Dr Bob – both regarded as hopeless alcoholics</a:t>
            </a:r>
          </a:p>
          <a:p>
            <a:r>
              <a:rPr lang="en-GB" dirty="0">
                <a:solidFill>
                  <a:schemeClr val="bg1"/>
                </a:solidFill>
              </a:rPr>
              <a:t>106,000 AA groups in 180 countries</a:t>
            </a:r>
          </a:p>
          <a:p>
            <a:r>
              <a:rPr lang="en-GB" dirty="0">
                <a:solidFill>
                  <a:schemeClr val="bg1"/>
                </a:solidFill>
              </a:rPr>
              <a:t>4,500 groups in Great Britain</a:t>
            </a:r>
          </a:p>
          <a:p>
            <a:r>
              <a:rPr lang="en-GB" dirty="0">
                <a:solidFill>
                  <a:schemeClr val="bg1"/>
                </a:solidFill>
              </a:rPr>
              <a:t>&gt;100 Groups covering </a:t>
            </a:r>
            <a:r>
              <a:rPr lang="en-GB" dirty="0" err="1">
                <a:solidFill>
                  <a:schemeClr val="bg1"/>
                </a:solidFill>
              </a:rPr>
              <a:t>Notts</a:t>
            </a:r>
            <a:r>
              <a:rPr lang="en-GB" dirty="0">
                <a:solidFill>
                  <a:schemeClr val="bg1"/>
                </a:solidFill>
              </a:rPr>
              <a:t>, Leicester and Derby</a:t>
            </a:r>
          </a:p>
          <a:p>
            <a:r>
              <a:rPr lang="en-GB" dirty="0">
                <a:solidFill>
                  <a:schemeClr val="bg1"/>
                </a:solidFill>
              </a:rPr>
              <a:t>All Groups meet weekly</a:t>
            </a:r>
          </a:p>
          <a:p>
            <a:pPr lvl="1"/>
            <a:r>
              <a:rPr lang="en-GB" dirty="0">
                <a:solidFill>
                  <a:schemeClr val="bg1"/>
                </a:solidFill>
              </a:rPr>
              <a:t>Lots of meetings - lots of chances</a:t>
            </a:r>
          </a:p>
          <a:p>
            <a:pPr lvl="1"/>
            <a:r>
              <a:rPr lang="en-GB" dirty="0">
                <a:solidFill>
                  <a:schemeClr val="bg1"/>
                </a:solidFill>
              </a:rPr>
              <a:t>Few meetings - few chances</a:t>
            </a:r>
          </a:p>
          <a:p>
            <a:pPr lvl="1"/>
            <a:r>
              <a:rPr lang="en-GB" dirty="0">
                <a:solidFill>
                  <a:schemeClr val="bg1"/>
                </a:solidFill>
              </a:rPr>
              <a:t>No meetings – NO CHANCE</a:t>
            </a:r>
          </a:p>
          <a:p>
            <a:endParaRPr lang="en-GB" dirty="0">
              <a:solidFill>
                <a:schemeClr val="bg1"/>
              </a:solidFill>
            </a:endParaRPr>
          </a:p>
        </p:txBody>
      </p:sp>
      <p:pic>
        <p:nvPicPr>
          <p:cNvPr id="4098"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870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rPr>
              <a:t>Dr Bob and Bill W</a:t>
            </a:r>
            <a:endParaRPr lang="en-GB" dirty="0"/>
          </a:p>
        </p:txBody>
      </p:sp>
      <p:pic>
        <p:nvPicPr>
          <p:cNvPr id="3" name="Content Placeholder 3"/>
          <p:cNvPicPr>
            <a:picLocks noGrp="1" noChangeAspect="1"/>
          </p:cNvPicPr>
          <p:nvPr/>
        </p:nvPicPr>
        <p:blipFill>
          <a:blip r:embed="rId2">
            <a:extLst>
              <a:ext uri="{28A0092B-C50C-407E-A947-70E740481C1C}">
                <a14:useLocalDpi xmlns:a14="http://schemas.microsoft.com/office/drawing/2010/main" val="0"/>
              </a:ext>
            </a:extLst>
          </a:blip>
          <a:srcRect l="-19482" r="-19482"/>
          <a:stretch>
            <a:fillRect/>
          </a:stretch>
        </p:blipFill>
        <p:spPr>
          <a:xfrm>
            <a:off x="457200" y="1772816"/>
            <a:ext cx="8229600" cy="4525963"/>
          </a:xfrm>
          <a:prstGeom prst="rect">
            <a:avLst/>
          </a:prstGeom>
        </p:spPr>
      </p:pic>
      <p:pic>
        <p:nvPicPr>
          <p:cNvPr id="4"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1360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70C0"/>
          </a:solidFill>
        </p:spPr>
        <p:txBody>
          <a:bodyPr/>
          <a:lstStyle/>
          <a:p>
            <a:r>
              <a:rPr lang="en-GB" dirty="0">
                <a:solidFill>
                  <a:schemeClr val="bg1"/>
                </a:solidFill>
              </a:rPr>
              <a:t>How AA Works</a:t>
            </a:r>
          </a:p>
        </p:txBody>
      </p:sp>
      <p:sp>
        <p:nvSpPr>
          <p:cNvPr id="3" name="Content Placeholder 2"/>
          <p:cNvSpPr>
            <a:spLocks noGrp="1"/>
          </p:cNvSpPr>
          <p:nvPr>
            <p:ph idx="1"/>
          </p:nvPr>
        </p:nvSpPr>
        <p:spPr>
          <a:xfrm>
            <a:off x="0" y="1412776"/>
            <a:ext cx="9144000" cy="5445224"/>
          </a:xfrm>
          <a:solidFill>
            <a:srgbClr val="0070C0"/>
          </a:solidFill>
        </p:spPr>
        <p:txBody>
          <a:bodyPr/>
          <a:lstStyle/>
          <a:p>
            <a:r>
              <a:rPr lang="en-GB" dirty="0">
                <a:solidFill>
                  <a:schemeClr val="bg1"/>
                </a:solidFill>
              </a:rPr>
              <a:t>Stay sober and help other alcoholics achieve sobriety by sharing our experience strength and hope</a:t>
            </a:r>
          </a:p>
          <a:p>
            <a:pPr lvl="1"/>
            <a:r>
              <a:rPr lang="en-GB" dirty="0">
                <a:solidFill>
                  <a:schemeClr val="bg1"/>
                </a:solidFill>
              </a:rPr>
              <a:t>Empathy NOT sympathy</a:t>
            </a:r>
          </a:p>
          <a:p>
            <a:r>
              <a:rPr lang="en-GB" dirty="0">
                <a:solidFill>
                  <a:schemeClr val="bg1"/>
                </a:solidFill>
              </a:rPr>
              <a:t>We work a 12 step programme (spiritual NOT religious)</a:t>
            </a:r>
          </a:p>
          <a:p>
            <a:pPr lvl="1"/>
            <a:r>
              <a:rPr lang="en-GB" dirty="0">
                <a:solidFill>
                  <a:schemeClr val="bg1"/>
                </a:solidFill>
              </a:rPr>
              <a:t>Supported by a sponsor (a fellow alcoholic)</a:t>
            </a:r>
          </a:p>
        </p:txBody>
      </p:sp>
      <p:pic>
        <p:nvPicPr>
          <p:cNvPr id="3074"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2670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70C0"/>
          </a:solidFill>
        </p:spPr>
        <p:txBody>
          <a:bodyPr/>
          <a:lstStyle/>
          <a:p>
            <a:r>
              <a:rPr lang="en-GB" dirty="0">
                <a:solidFill>
                  <a:schemeClr val="bg1"/>
                </a:solidFill>
              </a:rPr>
              <a:t>How AA Works</a:t>
            </a:r>
          </a:p>
        </p:txBody>
      </p:sp>
      <p:pic>
        <p:nvPicPr>
          <p:cNvPr id="3074"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02BABEA6-A056-4293-9DED-4FFDD58A2E13}"/>
              </a:ext>
            </a:extLst>
          </p:cNvPr>
          <p:cNvSpPr>
            <a:spLocks noGrp="1"/>
          </p:cNvSpPr>
          <p:nvPr>
            <p:ph idx="1"/>
          </p:nvPr>
        </p:nvSpPr>
        <p:spPr/>
        <p:txBody>
          <a:bodyPr>
            <a:normAutofit lnSpcReduction="10000"/>
          </a:bodyPr>
          <a:lstStyle/>
          <a:p>
            <a:pPr marL="514350" indent="-514350">
              <a:buFont typeface="+mj-lt"/>
              <a:buAutoNum type="arabicPeriod"/>
            </a:pPr>
            <a:r>
              <a:rPr lang="en-GB" sz="1600" dirty="0">
                <a:solidFill>
                  <a:schemeClr val="bg1"/>
                </a:solidFill>
              </a:rPr>
              <a:t>We admitted we were powerless over alcohol - that our lives had become unmanageable.</a:t>
            </a:r>
          </a:p>
          <a:p>
            <a:pPr marL="514350" indent="-514350">
              <a:buFont typeface="+mj-lt"/>
              <a:buAutoNum type="arabicPeriod"/>
            </a:pPr>
            <a:r>
              <a:rPr lang="en-GB" sz="1600" dirty="0">
                <a:solidFill>
                  <a:schemeClr val="bg1"/>
                </a:solidFill>
              </a:rPr>
              <a:t>Came to believe that a Power greater than ourselves could restore us to sanity.</a:t>
            </a:r>
          </a:p>
          <a:p>
            <a:pPr marL="514350" indent="-514350">
              <a:buFont typeface="+mj-lt"/>
              <a:buAutoNum type="arabicPeriod"/>
            </a:pPr>
            <a:r>
              <a:rPr lang="en-GB" sz="1600" dirty="0">
                <a:solidFill>
                  <a:schemeClr val="bg1"/>
                </a:solidFill>
              </a:rPr>
              <a:t>Made a decision to turn our will and our lives over to the care of God as we understood Him.</a:t>
            </a:r>
          </a:p>
          <a:p>
            <a:pPr marL="514350" indent="-514350">
              <a:buFont typeface="+mj-lt"/>
              <a:buAutoNum type="arabicPeriod"/>
            </a:pPr>
            <a:r>
              <a:rPr lang="en-GB" sz="1600" dirty="0">
                <a:solidFill>
                  <a:schemeClr val="bg1"/>
                </a:solidFill>
              </a:rPr>
              <a:t>Made a searching and fearless moral inventory of ourselves.</a:t>
            </a:r>
          </a:p>
          <a:p>
            <a:pPr marL="514350" indent="-514350">
              <a:buFont typeface="+mj-lt"/>
              <a:buAutoNum type="arabicPeriod"/>
            </a:pPr>
            <a:r>
              <a:rPr lang="en-GB" sz="1600" dirty="0">
                <a:solidFill>
                  <a:schemeClr val="bg1"/>
                </a:solidFill>
              </a:rPr>
              <a:t>Admitted to God, to ourselves and to another human being the exact nature of our wrongs.</a:t>
            </a:r>
          </a:p>
          <a:p>
            <a:pPr marL="514350" indent="-514350">
              <a:buFont typeface="+mj-lt"/>
              <a:buAutoNum type="arabicPeriod"/>
            </a:pPr>
            <a:r>
              <a:rPr lang="en-GB" sz="1600" dirty="0">
                <a:solidFill>
                  <a:schemeClr val="bg1"/>
                </a:solidFill>
              </a:rPr>
              <a:t>Were entirely ready to have God remove all these defects of character.</a:t>
            </a:r>
          </a:p>
          <a:p>
            <a:pPr marL="514350" indent="-514350">
              <a:buFont typeface="+mj-lt"/>
              <a:buAutoNum type="arabicPeriod"/>
            </a:pPr>
            <a:r>
              <a:rPr lang="en-GB" sz="1600" dirty="0">
                <a:solidFill>
                  <a:schemeClr val="bg1"/>
                </a:solidFill>
              </a:rPr>
              <a:t>Humbly asked Him to remove our shortcomings.</a:t>
            </a:r>
          </a:p>
          <a:p>
            <a:pPr marL="514350" indent="-514350">
              <a:buFont typeface="+mj-lt"/>
              <a:buAutoNum type="arabicPeriod"/>
            </a:pPr>
            <a:r>
              <a:rPr lang="en-GB" sz="1600" dirty="0">
                <a:solidFill>
                  <a:schemeClr val="bg1"/>
                </a:solidFill>
              </a:rPr>
              <a:t>Made a list of all persons we had harmed, and became willing to make amends to them all.</a:t>
            </a:r>
          </a:p>
          <a:p>
            <a:pPr marL="514350" indent="-514350">
              <a:buFont typeface="+mj-lt"/>
              <a:buAutoNum type="arabicPeriod"/>
            </a:pPr>
            <a:r>
              <a:rPr lang="en-GB" sz="1600" dirty="0">
                <a:solidFill>
                  <a:schemeClr val="bg1"/>
                </a:solidFill>
              </a:rPr>
              <a:t>Made direct amends to such people wherever possible, except when to do so would injure them or others.</a:t>
            </a:r>
          </a:p>
          <a:p>
            <a:pPr marL="514350" indent="-514350">
              <a:buFont typeface="+mj-lt"/>
              <a:buAutoNum type="arabicPeriod"/>
            </a:pPr>
            <a:r>
              <a:rPr lang="en-GB" sz="1600" dirty="0">
                <a:solidFill>
                  <a:schemeClr val="bg1"/>
                </a:solidFill>
              </a:rPr>
              <a:t>Continued to take personal inventory and when we were wrong promptly admitted it.</a:t>
            </a:r>
          </a:p>
          <a:p>
            <a:pPr marL="514350" indent="-514350">
              <a:buFont typeface="+mj-lt"/>
              <a:buAutoNum type="arabicPeriod"/>
            </a:pPr>
            <a:r>
              <a:rPr lang="en-GB" sz="1600" dirty="0">
                <a:solidFill>
                  <a:schemeClr val="bg1"/>
                </a:solidFill>
              </a:rPr>
              <a:t>Sought through prayer and meditation to improve our conscious contact with God as we understood Him, praying only for knowledge of His will for us and the power to carry that out.</a:t>
            </a:r>
          </a:p>
          <a:p>
            <a:pPr marL="514350" indent="-514350">
              <a:buFont typeface="+mj-lt"/>
              <a:buAutoNum type="arabicPeriod"/>
            </a:pPr>
            <a:r>
              <a:rPr lang="en-GB" sz="1600" dirty="0">
                <a:solidFill>
                  <a:schemeClr val="bg1"/>
                </a:solidFill>
              </a:rPr>
              <a:t>Having had a spiritual awakening as the result of these steps, we tried to carry this message to alcoholics and to practice these principles in all our affairs.</a:t>
            </a:r>
          </a:p>
        </p:txBody>
      </p:sp>
    </p:spTree>
    <p:extLst>
      <p:ext uri="{BB962C8B-B14F-4D97-AF65-F5344CB8AC3E}">
        <p14:creationId xmlns:p14="http://schemas.microsoft.com/office/powerpoint/2010/main" val="4271298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70C0"/>
          </a:solidFill>
        </p:spPr>
        <p:txBody>
          <a:bodyPr/>
          <a:lstStyle/>
          <a:p>
            <a:r>
              <a:rPr lang="en-GB" dirty="0">
                <a:solidFill>
                  <a:schemeClr val="bg1"/>
                </a:solidFill>
              </a:rPr>
              <a:t>How AA Works</a:t>
            </a:r>
          </a:p>
        </p:txBody>
      </p:sp>
      <p:sp>
        <p:nvSpPr>
          <p:cNvPr id="3" name="Content Placeholder 2"/>
          <p:cNvSpPr>
            <a:spLocks noGrp="1"/>
          </p:cNvSpPr>
          <p:nvPr>
            <p:ph idx="1"/>
          </p:nvPr>
        </p:nvSpPr>
        <p:spPr>
          <a:xfrm>
            <a:off x="0" y="1412776"/>
            <a:ext cx="9144000" cy="5445224"/>
          </a:xfrm>
          <a:solidFill>
            <a:srgbClr val="0070C0"/>
          </a:solidFill>
        </p:spPr>
        <p:txBody>
          <a:bodyPr/>
          <a:lstStyle/>
          <a:p>
            <a:pPr marL="0" indent="0">
              <a:buNone/>
            </a:pPr>
            <a:r>
              <a:rPr lang="en-GB" dirty="0">
                <a:solidFill>
                  <a:schemeClr val="bg1"/>
                </a:solidFill>
              </a:rPr>
              <a:t>AA has volunteer members who work as service officers and co-operates  with:</a:t>
            </a:r>
          </a:p>
          <a:p>
            <a:r>
              <a:rPr lang="en-GB" dirty="0">
                <a:solidFill>
                  <a:schemeClr val="bg1"/>
                </a:solidFill>
              </a:rPr>
              <a:t>General Public Information (media/transport etc.)</a:t>
            </a:r>
          </a:p>
          <a:p>
            <a:r>
              <a:rPr lang="en-GB" dirty="0">
                <a:solidFill>
                  <a:schemeClr val="bg1"/>
                </a:solidFill>
              </a:rPr>
              <a:t>Young people </a:t>
            </a:r>
            <a:r>
              <a:rPr lang="en-GB">
                <a:solidFill>
                  <a:schemeClr val="bg1"/>
                </a:solidFill>
              </a:rPr>
              <a:t>(schools/universities </a:t>
            </a:r>
            <a:r>
              <a:rPr lang="en-GB" dirty="0">
                <a:solidFill>
                  <a:schemeClr val="bg1"/>
                </a:solidFill>
              </a:rPr>
              <a:t>etc.)</a:t>
            </a:r>
          </a:p>
          <a:p>
            <a:r>
              <a:rPr lang="en-GB" dirty="0">
                <a:solidFill>
                  <a:schemeClr val="bg1"/>
                </a:solidFill>
              </a:rPr>
              <a:t>Health Service Providers</a:t>
            </a:r>
          </a:p>
          <a:p>
            <a:r>
              <a:rPr lang="en-GB" dirty="0">
                <a:solidFill>
                  <a:schemeClr val="bg1"/>
                </a:solidFill>
              </a:rPr>
              <a:t>Prisons, Probation, Courts and Social Services</a:t>
            </a:r>
          </a:p>
          <a:p>
            <a:r>
              <a:rPr lang="en-GB" dirty="0">
                <a:solidFill>
                  <a:schemeClr val="bg1"/>
                </a:solidFill>
              </a:rPr>
              <a:t>Armed Forces</a:t>
            </a:r>
          </a:p>
          <a:p>
            <a:r>
              <a:rPr lang="en-GB" dirty="0">
                <a:solidFill>
                  <a:schemeClr val="bg1"/>
                </a:solidFill>
              </a:rPr>
              <a:t>Employers</a:t>
            </a:r>
          </a:p>
        </p:txBody>
      </p:sp>
      <p:pic>
        <p:nvPicPr>
          <p:cNvPr id="3074"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3713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a:solidFill>
            <a:srgbClr val="0070C0"/>
          </a:solidFill>
        </p:spPr>
        <p:txBody>
          <a:bodyPr/>
          <a:lstStyle/>
          <a:p>
            <a:r>
              <a:rPr lang="en-GB" dirty="0">
                <a:solidFill>
                  <a:schemeClr val="bg1"/>
                </a:solidFill>
              </a:rPr>
              <a:t>Alcoholism is recognised as a disease by the World </a:t>
            </a:r>
            <a:r>
              <a:rPr lang="en-GB">
                <a:solidFill>
                  <a:schemeClr val="bg1"/>
                </a:solidFill>
              </a:rPr>
              <a:t>Health Organization</a:t>
            </a:r>
            <a:br>
              <a:rPr lang="en-GB">
                <a:solidFill>
                  <a:schemeClr val="bg1"/>
                </a:solidFill>
              </a:rPr>
            </a:br>
            <a:br>
              <a:rPr lang="en-GB">
                <a:solidFill>
                  <a:schemeClr val="bg1"/>
                </a:solidFill>
              </a:rPr>
            </a:br>
            <a:r>
              <a:rPr lang="en-GB">
                <a:solidFill>
                  <a:schemeClr val="bg1"/>
                </a:solidFill>
              </a:rPr>
              <a:t>()</a:t>
            </a:r>
            <a:endParaRPr lang="en-GB" dirty="0">
              <a:solidFill>
                <a:schemeClr val="bg1"/>
              </a:solidFill>
            </a:endParaRPr>
          </a:p>
        </p:txBody>
      </p:sp>
      <p:pic>
        <p:nvPicPr>
          <p:cNvPr id="1027" name="Picture 3"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3566" y="0"/>
            <a:ext cx="11620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C:\Users\comet\Pictures\aa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1268760"/>
            <a:ext cx="4200525"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7265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a:solidFill>
            <a:srgbClr val="0070C0"/>
          </a:solidFill>
        </p:spPr>
        <p:txBody>
          <a:bodyPr/>
          <a:lstStyle/>
          <a:p>
            <a:r>
              <a:rPr lang="en-GB" dirty="0">
                <a:solidFill>
                  <a:schemeClr val="bg1"/>
                </a:solidFill>
              </a:rPr>
              <a:t>We give back freely what was freely given to us</a:t>
            </a:r>
          </a:p>
        </p:txBody>
      </p:sp>
      <p:pic>
        <p:nvPicPr>
          <p:cNvPr id="1027" name="Picture 3"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3566"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985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70C0"/>
          </a:solidFill>
        </p:spPr>
        <p:txBody>
          <a:bodyPr/>
          <a:lstStyle/>
          <a:p>
            <a:r>
              <a:rPr lang="en-GB" dirty="0">
                <a:solidFill>
                  <a:schemeClr val="bg1"/>
                </a:solidFill>
              </a:rPr>
              <a:t>How People Come to AA</a:t>
            </a:r>
          </a:p>
        </p:txBody>
      </p:sp>
      <p:sp>
        <p:nvSpPr>
          <p:cNvPr id="3" name="Content Placeholder 2"/>
          <p:cNvSpPr>
            <a:spLocks noGrp="1"/>
          </p:cNvSpPr>
          <p:nvPr>
            <p:ph idx="1"/>
          </p:nvPr>
        </p:nvSpPr>
        <p:spPr>
          <a:xfrm>
            <a:off x="0" y="1412776"/>
            <a:ext cx="9144000" cy="5445224"/>
          </a:xfrm>
          <a:solidFill>
            <a:srgbClr val="0070C0"/>
          </a:solidFill>
        </p:spPr>
        <p:txBody>
          <a:bodyPr/>
          <a:lstStyle/>
          <a:p>
            <a:r>
              <a:rPr lang="en-GB" dirty="0">
                <a:solidFill>
                  <a:schemeClr val="bg1"/>
                </a:solidFill>
              </a:rPr>
              <a:t>Through treatment centres</a:t>
            </a:r>
          </a:p>
          <a:p>
            <a:r>
              <a:rPr lang="en-GB" dirty="0">
                <a:solidFill>
                  <a:schemeClr val="bg1"/>
                </a:solidFill>
              </a:rPr>
              <a:t>Via our Helpline or Website</a:t>
            </a:r>
          </a:p>
          <a:p>
            <a:r>
              <a:rPr lang="en-GB" dirty="0">
                <a:solidFill>
                  <a:schemeClr val="bg1"/>
                </a:solidFill>
              </a:rPr>
              <a:t>Personal recommendation from other members</a:t>
            </a:r>
          </a:p>
          <a:p>
            <a:r>
              <a:rPr lang="en-GB" dirty="0">
                <a:solidFill>
                  <a:schemeClr val="bg1"/>
                </a:solidFill>
              </a:rPr>
              <a:t>Via information from professionals</a:t>
            </a:r>
          </a:p>
          <a:p>
            <a:pPr lvl="1"/>
            <a:r>
              <a:rPr lang="en-GB" dirty="0">
                <a:solidFill>
                  <a:schemeClr val="bg1"/>
                </a:solidFill>
              </a:rPr>
              <a:t>e.g. GP, counsellor</a:t>
            </a:r>
          </a:p>
          <a:p>
            <a:r>
              <a:rPr lang="en-GB" dirty="0">
                <a:solidFill>
                  <a:schemeClr val="bg1"/>
                </a:solidFill>
              </a:rPr>
              <a:t>Having heard about us through media coverage</a:t>
            </a:r>
          </a:p>
          <a:p>
            <a:pPr lvl="1"/>
            <a:r>
              <a:rPr lang="en-GB" dirty="0">
                <a:solidFill>
                  <a:schemeClr val="bg1"/>
                </a:solidFill>
              </a:rPr>
              <a:t>But we do NOT advertise</a:t>
            </a:r>
          </a:p>
          <a:p>
            <a:endParaRPr lang="en-GB" dirty="0">
              <a:solidFill>
                <a:schemeClr val="bg1"/>
              </a:solidFill>
            </a:endParaRPr>
          </a:p>
        </p:txBody>
      </p:sp>
      <p:pic>
        <p:nvPicPr>
          <p:cNvPr id="3074"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3713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a:solidFill>
            <a:srgbClr val="0070C0"/>
          </a:solidFill>
        </p:spPr>
        <p:txBody>
          <a:bodyPr/>
          <a:lstStyle/>
          <a:p>
            <a:r>
              <a:rPr lang="en-GB" dirty="0">
                <a:solidFill>
                  <a:schemeClr val="bg1"/>
                </a:solidFill>
              </a:rPr>
              <a:t>AA and the Armed Forces</a:t>
            </a:r>
          </a:p>
        </p:txBody>
      </p:sp>
      <p:pic>
        <p:nvPicPr>
          <p:cNvPr id="1027" name="Picture 3"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3566"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1113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70C0"/>
          </a:solidFill>
        </p:spPr>
        <p:txBody>
          <a:bodyPr/>
          <a:lstStyle/>
          <a:p>
            <a:r>
              <a:rPr lang="en-GB" dirty="0">
                <a:solidFill>
                  <a:schemeClr val="bg1"/>
                </a:solidFill>
              </a:rPr>
              <a:t>AA and the Armed Forces</a:t>
            </a:r>
          </a:p>
        </p:txBody>
      </p:sp>
      <p:sp>
        <p:nvSpPr>
          <p:cNvPr id="3" name="Content Placeholder 2"/>
          <p:cNvSpPr>
            <a:spLocks noGrp="1"/>
          </p:cNvSpPr>
          <p:nvPr>
            <p:ph idx="1"/>
          </p:nvPr>
        </p:nvSpPr>
        <p:spPr>
          <a:xfrm>
            <a:off x="0" y="1412776"/>
            <a:ext cx="9144000" cy="5445224"/>
          </a:xfrm>
          <a:solidFill>
            <a:srgbClr val="0070C0"/>
          </a:solidFill>
        </p:spPr>
        <p:txBody>
          <a:bodyPr/>
          <a:lstStyle/>
          <a:p>
            <a:r>
              <a:rPr lang="en-GB" dirty="0">
                <a:solidFill>
                  <a:schemeClr val="bg1"/>
                </a:solidFill>
              </a:rPr>
              <a:t>“12</a:t>
            </a:r>
            <a:r>
              <a:rPr lang="en-GB" baseline="30000" dirty="0">
                <a:solidFill>
                  <a:schemeClr val="bg1"/>
                </a:solidFill>
              </a:rPr>
              <a:t>th”</a:t>
            </a:r>
            <a:r>
              <a:rPr lang="en-GB" dirty="0">
                <a:solidFill>
                  <a:schemeClr val="bg1"/>
                </a:solidFill>
              </a:rPr>
              <a:t> Steppers</a:t>
            </a:r>
          </a:p>
          <a:p>
            <a:pPr lvl="1"/>
            <a:r>
              <a:rPr lang="en-GB" dirty="0">
                <a:solidFill>
                  <a:schemeClr val="bg1"/>
                </a:solidFill>
              </a:rPr>
              <a:t>A confidential list of recovering ex forces personnel</a:t>
            </a:r>
          </a:p>
          <a:p>
            <a:pPr lvl="1"/>
            <a:r>
              <a:rPr lang="en-GB" dirty="0">
                <a:solidFill>
                  <a:schemeClr val="bg1"/>
                </a:solidFill>
              </a:rPr>
              <a:t>Will come and talk to the person asking for help (this can include a family member with problems </a:t>
            </a:r>
            <a:r>
              <a:rPr lang="en-GB">
                <a:solidFill>
                  <a:schemeClr val="bg1"/>
                </a:solidFill>
              </a:rPr>
              <a:t>with alcohol)</a:t>
            </a:r>
            <a:endParaRPr lang="en-GB" dirty="0">
              <a:solidFill>
                <a:schemeClr val="bg1"/>
              </a:solidFill>
            </a:endParaRPr>
          </a:p>
          <a:p>
            <a:pPr lvl="1"/>
            <a:r>
              <a:rPr lang="en-GB" dirty="0">
                <a:solidFill>
                  <a:schemeClr val="bg1"/>
                </a:solidFill>
              </a:rPr>
              <a:t>Introduce them to a meeting if they wish to go further</a:t>
            </a:r>
          </a:p>
          <a:p>
            <a:pPr lvl="1"/>
            <a:r>
              <a:rPr lang="en-GB" dirty="0">
                <a:solidFill>
                  <a:schemeClr val="bg1"/>
                </a:solidFill>
              </a:rPr>
              <a:t>Absolutely confidential</a:t>
            </a:r>
          </a:p>
          <a:p>
            <a:pPr lvl="1"/>
            <a:r>
              <a:rPr lang="en-GB" dirty="0">
                <a:solidFill>
                  <a:schemeClr val="bg1"/>
                </a:solidFill>
              </a:rPr>
              <a:t>The decision is theirs!</a:t>
            </a:r>
          </a:p>
          <a:p>
            <a:r>
              <a:rPr lang="en-GB" dirty="0">
                <a:solidFill>
                  <a:schemeClr val="bg1"/>
                </a:solidFill>
              </a:rPr>
              <a:t>Raising awareness that help is out there</a:t>
            </a:r>
          </a:p>
          <a:p>
            <a:pPr lvl="1"/>
            <a:r>
              <a:rPr lang="en-GB" dirty="0">
                <a:solidFill>
                  <a:schemeClr val="bg1"/>
                </a:solidFill>
              </a:rPr>
              <a:t>Talks/presentations</a:t>
            </a:r>
          </a:p>
          <a:p>
            <a:endParaRPr lang="en-GB" dirty="0">
              <a:solidFill>
                <a:schemeClr val="bg1"/>
              </a:solidFill>
            </a:endParaRPr>
          </a:p>
        </p:txBody>
      </p:sp>
      <p:pic>
        <p:nvPicPr>
          <p:cNvPr id="3074"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270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70C0"/>
          </a:solidFill>
        </p:spPr>
        <p:txBody>
          <a:bodyPr/>
          <a:lstStyle/>
          <a:p>
            <a:r>
              <a:rPr lang="en-GB" dirty="0">
                <a:solidFill>
                  <a:schemeClr val="bg1"/>
                </a:solidFill>
              </a:rPr>
              <a:t>Contact Details</a:t>
            </a:r>
          </a:p>
        </p:txBody>
      </p:sp>
      <p:sp>
        <p:nvSpPr>
          <p:cNvPr id="3" name="Content Placeholder 2"/>
          <p:cNvSpPr>
            <a:spLocks noGrp="1"/>
          </p:cNvSpPr>
          <p:nvPr>
            <p:ph idx="1"/>
          </p:nvPr>
        </p:nvSpPr>
        <p:spPr>
          <a:xfrm>
            <a:off x="0" y="1412776"/>
            <a:ext cx="9144000" cy="5445224"/>
          </a:xfrm>
          <a:solidFill>
            <a:srgbClr val="0070C0"/>
          </a:solidFill>
        </p:spPr>
        <p:txBody>
          <a:bodyPr/>
          <a:lstStyle/>
          <a:p>
            <a:endParaRPr lang="en-GB" dirty="0">
              <a:solidFill>
                <a:schemeClr val="bg1"/>
              </a:solidFill>
            </a:endParaRPr>
          </a:p>
          <a:p>
            <a:r>
              <a:rPr lang="en-GB" dirty="0">
                <a:solidFill>
                  <a:schemeClr val="bg1">
                    <a:lumMod val="95000"/>
                  </a:schemeClr>
                </a:solidFill>
              </a:rPr>
              <a:t>www.alcoholics-</a:t>
            </a:r>
            <a:r>
              <a:rPr lang="en-GB" dirty="0">
                <a:solidFill>
                  <a:schemeClr val="bg1"/>
                </a:solidFill>
              </a:rPr>
              <a:t>anonymous.org.uk</a:t>
            </a:r>
          </a:p>
          <a:p>
            <a:r>
              <a:rPr lang="en-GB" dirty="0">
                <a:solidFill>
                  <a:schemeClr val="bg1"/>
                </a:solidFill>
              </a:rPr>
              <a:t>General Service Office – 01904 644026</a:t>
            </a:r>
          </a:p>
          <a:p>
            <a:r>
              <a:rPr lang="en-GB" dirty="0">
                <a:solidFill>
                  <a:schemeClr val="bg1"/>
                </a:solidFill>
              </a:rPr>
              <a:t>National Helpline – 0800 9177650 (24/7 – 365)</a:t>
            </a:r>
          </a:p>
          <a:p>
            <a:endParaRPr lang="en-GB" dirty="0">
              <a:solidFill>
                <a:schemeClr val="bg1"/>
              </a:solidFill>
            </a:endParaRPr>
          </a:p>
          <a:p>
            <a:r>
              <a:rPr lang="en-GB" dirty="0">
                <a:solidFill>
                  <a:schemeClr val="bg1"/>
                </a:solidFill>
              </a:rPr>
              <a:t>Local website www.nld-aa.org.uk</a:t>
            </a:r>
          </a:p>
          <a:p>
            <a:r>
              <a:rPr lang="en-GB" dirty="0">
                <a:solidFill>
                  <a:schemeClr val="bg1"/>
                </a:solidFill>
              </a:rPr>
              <a:t>Local Helpline – 0115 9417100 (08:00 to 23:59 24/7 – 365)</a:t>
            </a:r>
          </a:p>
          <a:p>
            <a:endParaRPr lang="en-GB" dirty="0">
              <a:solidFill>
                <a:schemeClr val="bg1"/>
              </a:solidFill>
            </a:endParaRPr>
          </a:p>
        </p:txBody>
      </p:sp>
      <p:pic>
        <p:nvPicPr>
          <p:cNvPr id="3074"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3713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03" y="0"/>
            <a:ext cx="9144000" cy="6858000"/>
          </a:xfrm>
          <a:solidFill>
            <a:srgbClr val="0070C0"/>
          </a:solidFill>
        </p:spPr>
        <p:txBody>
          <a:bodyPr/>
          <a:lstStyle/>
          <a:p>
            <a:br>
              <a:rPr lang="en-GB" dirty="0">
                <a:solidFill>
                  <a:schemeClr val="bg1"/>
                </a:solidFill>
              </a:rPr>
            </a:br>
            <a:r>
              <a:rPr lang="en-GB" dirty="0">
                <a:solidFill>
                  <a:schemeClr val="bg1"/>
                </a:solidFill>
              </a:rPr>
              <a:t>Thank you</a:t>
            </a:r>
            <a:br>
              <a:rPr lang="en-GB" dirty="0">
                <a:solidFill>
                  <a:schemeClr val="bg1"/>
                </a:solidFill>
              </a:rPr>
            </a:br>
            <a:br>
              <a:rPr lang="en-GB" dirty="0">
                <a:solidFill>
                  <a:schemeClr val="bg1"/>
                </a:solidFill>
              </a:rPr>
            </a:br>
            <a:r>
              <a:rPr lang="en-GB" dirty="0">
                <a:solidFill>
                  <a:schemeClr val="bg1"/>
                </a:solidFill>
              </a:rPr>
              <a:t>Questions?</a:t>
            </a:r>
          </a:p>
        </p:txBody>
      </p:sp>
      <p:pic>
        <p:nvPicPr>
          <p:cNvPr id="1027" name="Picture 3" descr="C:\Users\comet\Pictures\a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3566" y="0"/>
            <a:ext cx="11620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C:\Users\comet\Pictures\aa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1268760"/>
            <a:ext cx="4200525"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3201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a:solidFill>
            <a:srgbClr val="0070C0"/>
          </a:solidFill>
        </p:spPr>
        <p:txBody>
          <a:bodyPr/>
          <a:lstStyle/>
          <a:p>
            <a:r>
              <a:rPr lang="en-GB" dirty="0">
                <a:solidFill>
                  <a:schemeClr val="bg1"/>
                </a:solidFill>
              </a:rPr>
              <a:t>It is a disease where those that have it will deny having it</a:t>
            </a:r>
          </a:p>
        </p:txBody>
      </p:sp>
      <p:pic>
        <p:nvPicPr>
          <p:cNvPr id="1027" name="Picture 3"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3566"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419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a:solidFill>
            <a:srgbClr val="0070C0"/>
          </a:solidFill>
        </p:spPr>
        <p:txBody>
          <a:bodyPr/>
          <a:lstStyle/>
          <a:p>
            <a:r>
              <a:rPr lang="en-GB" dirty="0">
                <a:solidFill>
                  <a:schemeClr val="bg1"/>
                </a:solidFill>
              </a:rPr>
              <a:t>Some Facts and Figures</a:t>
            </a:r>
          </a:p>
        </p:txBody>
      </p:sp>
      <p:pic>
        <p:nvPicPr>
          <p:cNvPr id="1027" name="Picture 3"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3566"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5674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7" y="0"/>
            <a:ext cx="9144000" cy="1417638"/>
          </a:xfrm>
          <a:solidFill>
            <a:srgbClr val="0070C0"/>
          </a:solidFill>
        </p:spPr>
        <p:txBody>
          <a:bodyPr/>
          <a:lstStyle/>
          <a:p>
            <a:r>
              <a:rPr lang="en-GB" dirty="0">
                <a:solidFill>
                  <a:schemeClr val="bg1"/>
                </a:solidFill>
              </a:rPr>
              <a:t>Facts and Figures</a:t>
            </a:r>
          </a:p>
        </p:txBody>
      </p:sp>
      <p:sp>
        <p:nvSpPr>
          <p:cNvPr id="3" name="Content Placeholder 2"/>
          <p:cNvSpPr>
            <a:spLocks noGrp="1"/>
          </p:cNvSpPr>
          <p:nvPr>
            <p:ph idx="1"/>
          </p:nvPr>
        </p:nvSpPr>
        <p:spPr>
          <a:xfrm>
            <a:off x="0" y="1412776"/>
            <a:ext cx="9144000" cy="5445224"/>
          </a:xfrm>
          <a:solidFill>
            <a:srgbClr val="0070C0"/>
          </a:solidFill>
        </p:spPr>
        <p:txBody>
          <a:bodyPr/>
          <a:lstStyle/>
          <a:p>
            <a:endParaRPr lang="en-GB" dirty="0">
              <a:solidFill>
                <a:schemeClr val="bg1"/>
              </a:solidFill>
            </a:endParaRPr>
          </a:p>
          <a:p>
            <a:r>
              <a:rPr lang="en-GB" dirty="0">
                <a:solidFill>
                  <a:schemeClr val="bg1"/>
                </a:solidFill>
              </a:rPr>
              <a:t>Between 15% and 20 % of UK adult working age population drink to dangerous levels</a:t>
            </a:r>
          </a:p>
          <a:p>
            <a:r>
              <a:rPr lang="en-GB" dirty="0">
                <a:solidFill>
                  <a:schemeClr val="bg1"/>
                </a:solidFill>
              </a:rPr>
              <a:t>Costs UK economy £17bn to £25bn per year!</a:t>
            </a:r>
          </a:p>
          <a:p>
            <a:r>
              <a:rPr lang="en-GB" dirty="0">
                <a:solidFill>
                  <a:schemeClr val="bg1"/>
                </a:solidFill>
              </a:rPr>
              <a:t>Crime related cost £8bn to £13bn per year</a:t>
            </a:r>
          </a:p>
          <a:p>
            <a:r>
              <a:rPr lang="en-GB" dirty="0">
                <a:solidFill>
                  <a:schemeClr val="bg1"/>
                </a:solidFill>
              </a:rPr>
              <a:t>1,600,000 adults (5%) are alcohol dependent!</a:t>
            </a:r>
          </a:p>
          <a:p>
            <a:r>
              <a:rPr lang="en-GB" dirty="0">
                <a:solidFill>
                  <a:schemeClr val="bg1"/>
                </a:solidFill>
              </a:rPr>
              <a:t>Cost to NHS &gt;£3bn per year!</a:t>
            </a:r>
          </a:p>
        </p:txBody>
      </p:sp>
      <p:pic>
        <p:nvPicPr>
          <p:cNvPr id="5122" name="Picture 2" descr="C:\Users\comet\Pictures\a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1430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70C0"/>
          </a:solidFill>
        </p:spPr>
        <p:txBody>
          <a:bodyPr/>
          <a:lstStyle/>
          <a:p>
            <a:r>
              <a:rPr lang="en-GB" dirty="0">
                <a:solidFill>
                  <a:schemeClr val="bg1"/>
                </a:solidFill>
              </a:rPr>
              <a:t>Who Does it Affect</a:t>
            </a:r>
          </a:p>
        </p:txBody>
      </p:sp>
      <p:sp>
        <p:nvSpPr>
          <p:cNvPr id="3" name="Content Placeholder 2"/>
          <p:cNvSpPr>
            <a:spLocks noGrp="1"/>
          </p:cNvSpPr>
          <p:nvPr>
            <p:ph idx="1"/>
          </p:nvPr>
        </p:nvSpPr>
        <p:spPr>
          <a:xfrm>
            <a:off x="0" y="1412776"/>
            <a:ext cx="9144000" cy="5445224"/>
          </a:xfrm>
          <a:solidFill>
            <a:srgbClr val="0070C0"/>
          </a:solidFill>
        </p:spPr>
        <p:txBody>
          <a:bodyPr/>
          <a:lstStyle/>
          <a:p>
            <a:endParaRPr lang="en-GB" dirty="0">
              <a:solidFill>
                <a:schemeClr val="bg1"/>
              </a:solidFill>
            </a:endParaRPr>
          </a:p>
          <a:p>
            <a:r>
              <a:rPr lang="en-GB" dirty="0">
                <a:solidFill>
                  <a:schemeClr val="bg1"/>
                </a:solidFill>
              </a:rPr>
              <a:t>15% to 20% of UK adult working population drink to dangerous levels</a:t>
            </a:r>
          </a:p>
          <a:p>
            <a:pPr lvl="1"/>
            <a:r>
              <a:rPr lang="en-GB" dirty="0">
                <a:solidFill>
                  <a:schemeClr val="bg1"/>
                </a:solidFill>
              </a:rPr>
              <a:t>Based on 24,000 employees equates to potentially &gt; 3,000 in </a:t>
            </a:r>
            <a:r>
              <a:rPr lang="en-GB" dirty="0" err="1">
                <a:solidFill>
                  <a:schemeClr val="bg1"/>
                </a:solidFill>
              </a:rPr>
              <a:t>Notts</a:t>
            </a:r>
            <a:r>
              <a:rPr lang="en-GB" dirty="0">
                <a:solidFill>
                  <a:schemeClr val="bg1"/>
                </a:solidFill>
              </a:rPr>
              <a:t> PCT</a:t>
            </a:r>
          </a:p>
        </p:txBody>
      </p:sp>
      <p:sp>
        <p:nvSpPr>
          <p:cNvPr id="4" name="Content Placeholder 2"/>
          <p:cNvSpPr txBox="1">
            <a:spLocks/>
          </p:cNvSpPr>
          <p:nvPr/>
        </p:nvSpPr>
        <p:spPr>
          <a:xfrm>
            <a:off x="0" y="1440097"/>
            <a:ext cx="9144000" cy="5445224"/>
          </a:xfrm>
          <a:prstGeom prst="rect">
            <a:avLst/>
          </a:prstGeom>
          <a:solidFill>
            <a:srgbClr val="0070C0"/>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dirty="0">
              <a:solidFill>
                <a:schemeClr val="bg1"/>
              </a:solidFill>
            </a:endParaRPr>
          </a:p>
          <a:p>
            <a:r>
              <a:rPr lang="en-GB" dirty="0">
                <a:solidFill>
                  <a:schemeClr val="bg1"/>
                </a:solidFill>
              </a:rPr>
              <a:t>Affects ALL levels of society</a:t>
            </a:r>
          </a:p>
          <a:p>
            <a:pPr lvl="1"/>
            <a:r>
              <a:rPr lang="en-GB" dirty="0">
                <a:solidFill>
                  <a:schemeClr val="bg1"/>
                </a:solidFill>
              </a:rPr>
              <a:t>Many have well respected positions</a:t>
            </a:r>
          </a:p>
          <a:p>
            <a:r>
              <a:rPr lang="en-GB" dirty="0">
                <a:solidFill>
                  <a:schemeClr val="bg1"/>
                </a:solidFill>
              </a:rPr>
              <a:t>Generally difficult to recognise until problems arise</a:t>
            </a:r>
          </a:p>
          <a:p>
            <a:pPr lvl="1"/>
            <a:r>
              <a:rPr lang="en-GB" dirty="0">
                <a:solidFill>
                  <a:schemeClr val="bg1"/>
                </a:solidFill>
              </a:rPr>
              <a:t>&lt; 1% are actually street drinkers</a:t>
            </a:r>
          </a:p>
          <a:p>
            <a:r>
              <a:rPr lang="en-GB" dirty="0">
                <a:solidFill>
                  <a:schemeClr val="bg1"/>
                </a:solidFill>
              </a:rPr>
              <a:t>Affects families</a:t>
            </a:r>
          </a:p>
          <a:p>
            <a:pPr lvl="1"/>
            <a:r>
              <a:rPr lang="en-GB" dirty="0">
                <a:solidFill>
                  <a:schemeClr val="bg1"/>
                </a:solidFill>
              </a:rPr>
              <a:t>Also known as a family illness</a:t>
            </a:r>
          </a:p>
          <a:p>
            <a:pPr lvl="1"/>
            <a:r>
              <a:rPr lang="en-GB" dirty="0">
                <a:solidFill>
                  <a:schemeClr val="bg1"/>
                </a:solidFill>
              </a:rPr>
              <a:t>First signs may be family related problems</a:t>
            </a:r>
          </a:p>
        </p:txBody>
      </p:sp>
      <p:pic>
        <p:nvPicPr>
          <p:cNvPr id="6146" name="Picture 2" descr="C:\Users\comet\Pictures\a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2284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70C0"/>
          </a:solidFill>
        </p:spPr>
        <p:txBody>
          <a:bodyPr/>
          <a:lstStyle/>
          <a:p>
            <a:r>
              <a:rPr lang="en-GB" dirty="0">
                <a:solidFill>
                  <a:schemeClr val="bg1"/>
                </a:solidFill>
              </a:rPr>
              <a:t>Who Does it Affect</a:t>
            </a:r>
          </a:p>
        </p:txBody>
      </p:sp>
      <p:sp>
        <p:nvSpPr>
          <p:cNvPr id="3" name="Content Placeholder 2"/>
          <p:cNvSpPr>
            <a:spLocks noGrp="1"/>
          </p:cNvSpPr>
          <p:nvPr>
            <p:ph idx="1"/>
          </p:nvPr>
        </p:nvSpPr>
        <p:spPr>
          <a:xfrm>
            <a:off x="0" y="1412776"/>
            <a:ext cx="9144000" cy="5445224"/>
          </a:xfrm>
          <a:solidFill>
            <a:srgbClr val="0070C0"/>
          </a:solidFill>
        </p:spPr>
        <p:txBody>
          <a:bodyPr/>
          <a:lstStyle/>
          <a:p>
            <a:endParaRPr lang="en-GB" dirty="0">
              <a:solidFill>
                <a:schemeClr val="bg1"/>
              </a:solidFill>
            </a:endParaRPr>
          </a:p>
          <a:p>
            <a:r>
              <a:rPr lang="en-GB" dirty="0">
                <a:solidFill>
                  <a:schemeClr val="bg1"/>
                </a:solidFill>
              </a:rPr>
              <a:t>15% to 20% of UK adult working population drink to dangerous levels</a:t>
            </a:r>
          </a:p>
          <a:p>
            <a:pPr lvl="1"/>
            <a:r>
              <a:rPr lang="en-GB" dirty="0">
                <a:solidFill>
                  <a:schemeClr val="bg1"/>
                </a:solidFill>
              </a:rPr>
              <a:t>Based on 24,000 employees equates to potentially &gt; 3,000 in </a:t>
            </a:r>
            <a:r>
              <a:rPr lang="en-GB" dirty="0" err="1">
                <a:solidFill>
                  <a:schemeClr val="bg1"/>
                </a:solidFill>
              </a:rPr>
              <a:t>Notts</a:t>
            </a:r>
            <a:r>
              <a:rPr lang="en-GB" dirty="0">
                <a:solidFill>
                  <a:schemeClr val="bg1"/>
                </a:solidFill>
              </a:rPr>
              <a:t> PCT</a:t>
            </a:r>
          </a:p>
        </p:txBody>
      </p:sp>
      <p:sp>
        <p:nvSpPr>
          <p:cNvPr id="4" name="Content Placeholder 2"/>
          <p:cNvSpPr txBox="1">
            <a:spLocks/>
          </p:cNvSpPr>
          <p:nvPr/>
        </p:nvSpPr>
        <p:spPr>
          <a:xfrm>
            <a:off x="22951" y="1412776"/>
            <a:ext cx="9144000" cy="5445224"/>
          </a:xfrm>
          <a:prstGeom prst="rect">
            <a:avLst/>
          </a:prstGeom>
          <a:solidFill>
            <a:srgbClr val="0070C0"/>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a:solidFill>
                  <a:schemeClr val="bg1"/>
                </a:solidFill>
              </a:rPr>
              <a:t>It is estimated that 2.6 million children in the UK are living with parents who are drinking hazardously and 705,000 are living with dependent drinkers</a:t>
            </a:r>
          </a:p>
          <a:p>
            <a:r>
              <a:rPr lang="en-GB" dirty="0">
                <a:solidFill>
                  <a:schemeClr val="bg1"/>
                </a:solidFill>
              </a:rPr>
              <a:t>More than 100 children contact </a:t>
            </a:r>
            <a:r>
              <a:rPr lang="en-GB" dirty="0" err="1">
                <a:solidFill>
                  <a:schemeClr val="bg1"/>
                </a:solidFill>
              </a:rPr>
              <a:t>ChildLine</a:t>
            </a:r>
            <a:r>
              <a:rPr lang="en-GB" dirty="0">
                <a:solidFill>
                  <a:schemeClr val="bg1"/>
                </a:solidFill>
              </a:rPr>
              <a:t> every week with worries about their parent's drinking</a:t>
            </a:r>
          </a:p>
          <a:p>
            <a:r>
              <a:rPr lang="en-GB" dirty="0">
                <a:solidFill>
                  <a:schemeClr val="bg1"/>
                </a:solidFill>
              </a:rPr>
              <a:t>Alcohol-related domestic violence increases the risks to children; alcohol plays a part in 25-33% of known cases of child abuse</a:t>
            </a:r>
          </a:p>
          <a:p>
            <a:r>
              <a:rPr lang="en-GB" dirty="0">
                <a:solidFill>
                  <a:schemeClr val="bg1"/>
                </a:solidFill>
              </a:rPr>
              <a:t>Parental alcohol misuse has been identified as a factor in over 50% of child protection cases</a:t>
            </a:r>
          </a:p>
          <a:p>
            <a:endParaRPr lang="en-GB" dirty="0">
              <a:solidFill>
                <a:prstClr val="white"/>
              </a:solidFill>
            </a:endParaRPr>
          </a:p>
        </p:txBody>
      </p:sp>
      <p:pic>
        <p:nvPicPr>
          <p:cNvPr id="6146" name="Picture 2" descr="C:\Users\comet\Pictures\a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789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70C0"/>
          </a:solidFill>
        </p:spPr>
        <p:txBody>
          <a:bodyPr/>
          <a:lstStyle/>
          <a:p>
            <a:r>
              <a:rPr lang="en-GB" dirty="0">
                <a:solidFill>
                  <a:schemeClr val="bg1"/>
                </a:solidFill>
              </a:rPr>
              <a:t>Who Does it Affect</a:t>
            </a:r>
          </a:p>
        </p:txBody>
      </p:sp>
      <p:sp>
        <p:nvSpPr>
          <p:cNvPr id="3" name="Content Placeholder 2"/>
          <p:cNvSpPr>
            <a:spLocks noGrp="1"/>
          </p:cNvSpPr>
          <p:nvPr>
            <p:ph idx="1"/>
          </p:nvPr>
        </p:nvSpPr>
        <p:spPr>
          <a:xfrm>
            <a:off x="0" y="1412776"/>
            <a:ext cx="9144000" cy="5445224"/>
          </a:xfrm>
          <a:solidFill>
            <a:srgbClr val="0070C0"/>
          </a:solidFill>
        </p:spPr>
        <p:txBody>
          <a:bodyPr/>
          <a:lstStyle/>
          <a:p>
            <a:endParaRPr lang="en-GB" dirty="0">
              <a:solidFill>
                <a:schemeClr val="bg1"/>
              </a:solidFill>
            </a:endParaRPr>
          </a:p>
          <a:p>
            <a:r>
              <a:rPr lang="en-GB" dirty="0">
                <a:solidFill>
                  <a:schemeClr val="bg1"/>
                </a:solidFill>
              </a:rPr>
              <a:t>15% to 20% of UK adult working population drink to dangerous levels</a:t>
            </a:r>
          </a:p>
          <a:p>
            <a:pPr lvl="1"/>
            <a:r>
              <a:rPr lang="en-GB" dirty="0">
                <a:solidFill>
                  <a:schemeClr val="bg1"/>
                </a:solidFill>
              </a:rPr>
              <a:t>Based on 24,000 employees equates to potentially &gt; 3,000 in </a:t>
            </a:r>
            <a:r>
              <a:rPr lang="en-GB" dirty="0" err="1">
                <a:solidFill>
                  <a:schemeClr val="bg1"/>
                </a:solidFill>
              </a:rPr>
              <a:t>Notts</a:t>
            </a:r>
            <a:r>
              <a:rPr lang="en-GB" dirty="0">
                <a:solidFill>
                  <a:schemeClr val="bg1"/>
                </a:solidFill>
              </a:rPr>
              <a:t> PCT</a:t>
            </a:r>
          </a:p>
        </p:txBody>
      </p:sp>
      <p:sp>
        <p:nvSpPr>
          <p:cNvPr id="4" name="Content Placeholder 2"/>
          <p:cNvSpPr txBox="1">
            <a:spLocks/>
          </p:cNvSpPr>
          <p:nvPr/>
        </p:nvSpPr>
        <p:spPr>
          <a:xfrm>
            <a:off x="0" y="1440097"/>
            <a:ext cx="9144000" cy="5445224"/>
          </a:xfrm>
          <a:prstGeom prst="rect">
            <a:avLst/>
          </a:prstGeom>
          <a:solidFill>
            <a:srgbClr val="0070C0"/>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dirty="0">
              <a:solidFill>
                <a:schemeClr val="bg1"/>
              </a:solidFill>
            </a:endParaRPr>
          </a:p>
          <a:p>
            <a:endParaRPr lang="en-GB" dirty="0">
              <a:solidFill>
                <a:schemeClr val="bg1"/>
              </a:solidFill>
            </a:endParaRPr>
          </a:p>
          <a:p>
            <a:pPr marL="0" indent="0" algn="ctr">
              <a:buNone/>
            </a:pPr>
            <a:r>
              <a:rPr lang="en-GB" dirty="0">
                <a:solidFill>
                  <a:schemeClr val="bg1"/>
                </a:solidFill>
              </a:rPr>
              <a:t>Friends and family will often know there is a problem – long before the alcoholic admits to it</a:t>
            </a:r>
          </a:p>
          <a:p>
            <a:pPr marL="0" indent="0" algn="ctr">
              <a:buNone/>
            </a:pPr>
            <a:endParaRPr lang="en-GB" dirty="0">
              <a:solidFill>
                <a:schemeClr val="bg1"/>
              </a:solidFill>
            </a:endParaRPr>
          </a:p>
          <a:p>
            <a:pPr marL="0" indent="0" algn="ctr">
              <a:buNone/>
            </a:pPr>
            <a:r>
              <a:rPr lang="en-GB" dirty="0">
                <a:solidFill>
                  <a:schemeClr val="bg1"/>
                </a:solidFill>
              </a:rPr>
              <a:t>Alcohol dependency does NOT recognise social boundaries</a:t>
            </a:r>
          </a:p>
        </p:txBody>
      </p:sp>
      <p:pic>
        <p:nvPicPr>
          <p:cNvPr id="7170" name="Picture 2" descr="C:\Users\comet\Pictures\a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1950" y="0"/>
            <a:ext cx="11620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95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a:solidFill>
            <a:srgbClr val="0070C0"/>
          </a:solidFill>
        </p:spPr>
        <p:txBody>
          <a:bodyPr/>
          <a:lstStyle/>
          <a:p>
            <a:r>
              <a:rPr lang="en-GB" dirty="0">
                <a:solidFill>
                  <a:schemeClr val="bg1"/>
                </a:solidFill>
              </a:rPr>
              <a:t>So What is Alcoholics Anonymous</a:t>
            </a:r>
          </a:p>
        </p:txBody>
      </p:sp>
      <p:pic>
        <p:nvPicPr>
          <p:cNvPr id="1027" name="Picture 3" descr="C:\Users\comet\Pictures\a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3566" y="0"/>
            <a:ext cx="11620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C:\Users\comet\Pictures\aa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1268760"/>
            <a:ext cx="4200525"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5674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1845</Words>
  <Application>Microsoft Office PowerPoint</Application>
  <PresentationFormat>On-screen Show (4:3)</PresentationFormat>
  <Paragraphs>155</Paragraphs>
  <Slides>25</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Alcoholics Anonymous</vt:lpstr>
      <vt:lpstr>Alcoholism is recognised as a disease by the World Health Organization  ()</vt:lpstr>
      <vt:lpstr>It is a disease where those that have it will deny having it</vt:lpstr>
      <vt:lpstr>Some Facts and Figures</vt:lpstr>
      <vt:lpstr>Facts and Figures</vt:lpstr>
      <vt:lpstr>Who Does it Affect</vt:lpstr>
      <vt:lpstr>Who Does it Affect</vt:lpstr>
      <vt:lpstr>Who Does it Affect</vt:lpstr>
      <vt:lpstr>So What is Alcoholics Anonymous</vt:lpstr>
      <vt:lpstr>PowerPoint Presentation</vt:lpstr>
      <vt:lpstr>PowerPoint Presentation</vt:lpstr>
      <vt:lpstr>PowerPoint Presentation</vt:lpstr>
      <vt:lpstr>The only requirement for membership is the DESIRE to stop drinking</vt:lpstr>
      <vt:lpstr>We are self supporting through our own contributions</vt:lpstr>
      <vt:lpstr>Alcoholics Anonymous</vt:lpstr>
      <vt:lpstr>Dr Bob and Bill W</vt:lpstr>
      <vt:lpstr>How AA Works</vt:lpstr>
      <vt:lpstr>How AA Works</vt:lpstr>
      <vt:lpstr>How AA Works</vt:lpstr>
      <vt:lpstr>We give back freely what was freely given to us</vt:lpstr>
      <vt:lpstr>How People Come to AA</vt:lpstr>
      <vt:lpstr>AA and the Armed Forces</vt:lpstr>
      <vt:lpstr>AA and the Armed Forces</vt:lpstr>
      <vt:lpstr>Contact Details</vt:lpstr>
      <vt:lpstr> Thank you  Questions?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Alcoholics View</dc:title>
  <dc:creator>Mike</dc:creator>
  <cp:lastModifiedBy>Translator</cp:lastModifiedBy>
  <cp:revision>39</cp:revision>
  <dcterms:created xsi:type="dcterms:W3CDTF">2013-01-26T17:48:31Z</dcterms:created>
  <dcterms:modified xsi:type="dcterms:W3CDTF">2018-06-23T10:11:07Z</dcterms:modified>
</cp:coreProperties>
</file>