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82" r:id="rId3"/>
    <p:sldId id="278" r:id="rId4"/>
    <p:sldId id="279" r:id="rId5"/>
    <p:sldId id="265" r:id="rId6"/>
    <p:sldId id="260" r:id="rId7"/>
    <p:sldId id="259" r:id="rId8"/>
    <p:sldId id="263" r:id="rId9"/>
    <p:sldId id="262" r:id="rId10"/>
    <p:sldId id="264" r:id="rId11"/>
    <p:sldId id="257" r:id="rId12"/>
    <p:sldId id="275" r:id="rId13"/>
    <p:sldId id="276" r:id="rId14"/>
    <p:sldId id="266" r:id="rId15"/>
    <p:sldId id="268" r:id="rId16"/>
    <p:sldId id="258" r:id="rId17"/>
    <p:sldId id="277" r:id="rId18"/>
    <p:sldId id="261" r:id="rId19"/>
    <p:sldId id="273" r:id="rId20"/>
    <p:sldId id="271" r:id="rId21"/>
    <p:sldId id="272" r:id="rId22"/>
    <p:sldId id="269" r:id="rId23"/>
    <p:sldId id="280" r:id="rId24"/>
    <p:sldId id="281" r:id="rId25"/>
    <p:sldId id="270" r:id="rId26"/>
    <p:sldId id="267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FEE99-6F4B-409C-A79B-7381141BE168}" type="datetimeFigureOut">
              <a:rPr lang="en-GB" smtClean="0"/>
              <a:t>05/06/2018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CEBBCE-3338-4233-BBFE-49E028CE41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92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EBBCE-3338-4233-BBFE-49E028CE418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7280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DESIRE</a:t>
            </a:r>
            <a:r>
              <a:rPr lang="en-GB" baseline="0" dirty="0"/>
              <a:t> is the key word. You have to do it for yourself – not for your children or family etc. If not for yourself then it doesn’t work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EBBCE-3338-4233-BBFE-49E028CE4188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484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EBBCE-3338-4233-BBFE-49E028CE4188}" type="slidenum">
              <a:rPr lang="en-GB" smtClean="0">
                <a:solidFill>
                  <a:prstClr val="black"/>
                </a:solidFill>
              </a:rPr>
              <a:pPr/>
              <a:t>15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484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EBBCE-3338-4233-BBFE-49E028CE4188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2385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EBBCE-3338-4233-BBFE-49E028CE4188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1331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EBBCE-3338-4233-BBFE-49E028CE4188}" type="slidenum">
              <a:rPr lang="en-GB" smtClean="0">
                <a:solidFill>
                  <a:prstClr val="black"/>
                </a:solidFill>
              </a:rPr>
              <a:pPr/>
              <a:t>19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1331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EBBCE-3338-4233-BBFE-49E028CE4188}" type="slidenum">
              <a:rPr lang="en-GB" smtClean="0">
                <a:solidFill>
                  <a:prstClr val="black"/>
                </a:solidFill>
              </a:rPr>
              <a:pPr/>
              <a:t>20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1331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EBBCE-3338-4233-BBFE-49E028CE4188}" type="slidenum">
              <a:rPr lang="en-GB" smtClean="0">
                <a:solidFill>
                  <a:prstClr val="black"/>
                </a:solidFill>
              </a:rPr>
              <a:pPr/>
              <a:t>21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484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EBBCE-3338-4233-BBFE-49E028CE4188}" type="slidenum">
              <a:rPr lang="en-GB" smtClean="0">
                <a:solidFill>
                  <a:prstClr val="black"/>
                </a:solidFill>
              </a:rPr>
              <a:pPr/>
              <a:t>22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1331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EBBCE-3338-4233-BBFE-49E028CE4188}" type="slidenum">
              <a:rPr lang="en-GB" smtClean="0">
                <a:solidFill>
                  <a:prstClr val="black"/>
                </a:solidFill>
              </a:rPr>
              <a:pPr/>
              <a:t>23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9101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EBBCE-3338-4233-BBFE-49E028CE4188}" type="slidenum">
              <a:rPr lang="en-GB" smtClean="0">
                <a:solidFill>
                  <a:prstClr val="black"/>
                </a:solidFill>
              </a:rPr>
              <a:pPr/>
              <a:t>24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098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EBBCE-3338-4233-BBFE-49E028CE418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82207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EBBCE-3338-4233-BBFE-49E028CE4188}" type="slidenum">
              <a:rPr lang="en-GB" smtClean="0">
                <a:solidFill>
                  <a:prstClr val="black"/>
                </a:solidFill>
              </a:rPr>
              <a:pPr/>
              <a:t>25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1331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EBBCE-3338-4233-BBFE-49E028CE418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8754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EBBCE-3338-4233-BBFE-49E028CE418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3252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EBBCE-3338-4233-BBFE-49E028CE418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5427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EBBCE-3338-4233-BBFE-49E028CE418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6495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Our unity on this is part of our traditions and encompasses tradition one …….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EBBCE-3338-4233-BBFE-49E028CE4188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397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EBBCE-3338-4233-BBFE-49E028CE4188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4383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EBBCE-3338-4233-BBFE-49E028CE4188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68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BEA94-9FC7-4F5E-BADB-74ADB72A01D4}" type="datetimeFigureOut">
              <a:rPr lang="en-GB" smtClean="0"/>
              <a:t>05/06/2018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5220-62D7-4865-8257-2F911D642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507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BEA94-9FC7-4F5E-BADB-74ADB72A01D4}" type="datetimeFigureOut">
              <a:rPr lang="en-GB" smtClean="0"/>
              <a:t>05/06/2018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5220-62D7-4865-8257-2F911D642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815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BEA94-9FC7-4F5E-BADB-74ADB72A01D4}" type="datetimeFigureOut">
              <a:rPr lang="en-GB" smtClean="0"/>
              <a:t>05/06/2018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5220-62D7-4865-8257-2F911D642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796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BEA94-9FC7-4F5E-BADB-74ADB72A01D4}" type="datetimeFigureOut">
              <a:rPr lang="en-GB" smtClean="0"/>
              <a:t>05/06/2018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5220-62D7-4865-8257-2F911D642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8564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BEA94-9FC7-4F5E-BADB-74ADB72A01D4}" type="datetimeFigureOut">
              <a:rPr lang="en-GB" smtClean="0"/>
              <a:t>05/06/2018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5220-62D7-4865-8257-2F911D642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500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BEA94-9FC7-4F5E-BADB-74ADB72A01D4}" type="datetimeFigureOut">
              <a:rPr lang="en-GB" smtClean="0"/>
              <a:t>05/06/2018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5220-62D7-4865-8257-2F911D642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764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BEA94-9FC7-4F5E-BADB-74ADB72A01D4}" type="datetimeFigureOut">
              <a:rPr lang="en-GB" smtClean="0"/>
              <a:t>05/06/2018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5220-62D7-4865-8257-2F911D642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494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BEA94-9FC7-4F5E-BADB-74ADB72A01D4}" type="datetimeFigureOut">
              <a:rPr lang="en-GB" smtClean="0"/>
              <a:t>05/06/2018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5220-62D7-4865-8257-2F911D642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6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BEA94-9FC7-4F5E-BADB-74ADB72A01D4}" type="datetimeFigureOut">
              <a:rPr lang="en-GB" smtClean="0"/>
              <a:t>05/06/2018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5220-62D7-4865-8257-2F911D642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960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BEA94-9FC7-4F5E-BADB-74ADB72A01D4}" type="datetimeFigureOut">
              <a:rPr lang="en-GB" smtClean="0"/>
              <a:t>05/06/2018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5220-62D7-4865-8257-2F911D642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4517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BEA94-9FC7-4F5E-BADB-74ADB72A01D4}" type="datetimeFigureOut">
              <a:rPr lang="en-GB" smtClean="0"/>
              <a:t>05/06/2018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5220-62D7-4865-8257-2F911D642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104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BEA94-9FC7-4F5E-BADB-74ADB72A01D4}" type="datetimeFigureOut">
              <a:rPr lang="en-GB" smtClean="0"/>
              <a:t>05/06/2018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45220-62D7-4865-8257-2F911D642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738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rgbClr val="0070C0"/>
          </a:solidFill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Alcoholics Anonymous</a:t>
            </a:r>
          </a:p>
        </p:txBody>
      </p:sp>
      <p:pic>
        <p:nvPicPr>
          <p:cNvPr id="1027" name="Picture 3" descr="C:\Users\comet\Pictures\aa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3566" y="0"/>
            <a:ext cx="11620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C:\Users\comet\Pictures\aa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268760"/>
            <a:ext cx="4200525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7185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rgbClr val="0070C0"/>
          </a:solidFill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So What is Alcoholics Anonymous</a:t>
            </a:r>
          </a:p>
        </p:txBody>
      </p:sp>
      <p:pic>
        <p:nvPicPr>
          <p:cNvPr id="1027" name="Picture 3" descr="C:\Users\comet\Pictures\a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3566" y="0"/>
            <a:ext cx="11620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C:\Users\comet\Pictures\aa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268760"/>
            <a:ext cx="4200525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5674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28800"/>
          </a:xfrm>
          <a:solidFill>
            <a:srgbClr val="0070C0"/>
          </a:solidFill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Alcoholics Anonymous IS:</a:t>
            </a:r>
            <a:br>
              <a:rPr lang="en-GB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rgbClr val="0070C0"/>
          </a:solidFill>
        </p:spPr>
        <p:txBody>
          <a:bodyPr/>
          <a:lstStyle/>
          <a:p>
            <a:pPr marL="0" indent="0" algn="ctr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GB" dirty="0">
                <a:solidFill>
                  <a:schemeClr val="bg1"/>
                </a:solidFill>
              </a:rPr>
              <a:t>a fellowship of men and women who share their experience, strength and hope with each other that they may solve their common problem and help others to recover from alcoholism.</a:t>
            </a:r>
            <a:br>
              <a:rPr lang="en-GB" dirty="0"/>
            </a:br>
            <a:endParaRPr lang="en-GB" dirty="0"/>
          </a:p>
        </p:txBody>
      </p:sp>
      <p:pic>
        <p:nvPicPr>
          <p:cNvPr id="2050" name="Picture 2" descr="C:\Users\comet\Pictures\aa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1457"/>
            <a:ext cx="11620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83851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28800"/>
          </a:xfrm>
          <a:solidFill>
            <a:srgbClr val="0070C0"/>
          </a:solidFill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Alcoholics Anonymous is NOT</a:t>
            </a:r>
            <a:br>
              <a:rPr lang="en-GB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rgbClr val="0070C0"/>
          </a:solidFill>
        </p:spPr>
        <p:txBody>
          <a:bodyPr/>
          <a:lstStyle/>
          <a:p>
            <a:pPr marL="0" indent="0" algn="ctr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GB" dirty="0">
                <a:solidFill>
                  <a:schemeClr val="bg1"/>
                </a:solidFill>
              </a:rPr>
              <a:t>allied with any sect, denomination, politics, organization or institution; does not wish to engage  in any controversy, neither endorses nor opposes    any causes.</a:t>
            </a:r>
          </a:p>
        </p:txBody>
      </p:sp>
      <p:pic>
        <p:nvPicPr>
          <p:cNvPr id="2050" name="Picture 2" descr="C:\Users\comet\Pictures\aa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1457"/>
            <a:ext cx="11620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3656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28800"/>
          </a:xfrm>
          <a:solidFill>
            <a:srgbClr val="0070C0"/>
          </a:solidFill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Alcoholics Anonymous is NOT</a:t>
            </a:r>
            <a:br>
              <a:rPr lang="en-GB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rgbClr val="0070C0"/>
          </a:solidFill>
        </p:spPr>
        <p:txBody>
          <a:bodyPr/>
          <a:lstStyle/>
          <a:p>
            <a:pPr marL="0" indent="0" algn="ctr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GB" dirty="0">
                <a:solidFill>
                  <a:schemeClr val="bg1"/>
                </a:solidFill>
              </a:rPr>
              <a:t>We are not a religious organisation – we are represented in most countries and it would be impossible.</a:t>
            </a:r>
          </a:p>
        </p:txBody>
      </p:sp>
      <p:pic>
        <p:nvPicPr>
          <p:cNvPr id="2050" name="Picture 2" descr="C:\Users\comet\Pictures\aa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1457"/>
            <a:ext cx="11620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08706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rgbClr val="0070C0"/>
          </a:solidFill>
        </p:spPr>
        <p:txBody>
          <a:bodyPr/>
          <a:lstStyle/>
          <a:p>
            <a:r>
              <a:rPr lang="en-GB">
                <a:solidFill>
                  <a:schemeClr val="bg1"/>
                </a:solidFill>
              </a:rPr>
              <a:t>The only requirement for membership is the DESIRE to stop drinking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1027" name="Picture 3" descr="C:\Users\comet\Pictures\aa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3566" y="0"/>
            <a:ext cx="11620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08875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rgbClr val="0070C0"/>
          </a:solidFill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We are self supporting through our own contributions</a:t>
            </a:r>
          </a:p>
        </p:txBody>
      </p:sp>
      <p:pic>
        <p:nvPicPr>
          <p:cNvPr id="1027" name="Picture 3" descr="C:\Users\comet\Pictures\aa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3566" y="0"/>
            <a:ext cx="11620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13791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70C0"/>
          </a:solidFill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Alcoholics Anonymous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Founded in 1935 by Bill W and Dr Bob – both regarded as hopeless alcoholics</a:t>
            </a:r>
          </a:p>
          <a:p>
            <a:r>
              <a:rPr lang="en-GB" dirty="0">
                <a:solidFill>
                  <a:schemeClr val="bg1"/>
                </a:solidFill>
              </a:rPr>
              <a:t>106,000 AA groups in 180 countries</a:t>
            </a:r>
          </a:p>
          <a:p>
            <a:r>
              <a:rPr lang="en-GB" dirty="0">
                <a:solidFill>
                  <a:schemeClr val="bg1"/>
                </a:solidFill>
              </a:rPr>
              <a:t>4,500 groups in Great Britain</a:t>
            </a:r>
          </a:p>
          <a:p>
            <a:r>
              <a:rPr lang="en-GB" dirty="0">
                <a:solidFill>
                  <a:schemeClr val="bg1"/>
                </a:solidFill>
              </a:rPr>
              <a:t>All Groups meet weekly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Lots of meetings - lots of chances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Few meetings - few chances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No meetings – NO CHANCE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4098" name="Picture 2" descr="C:\Users\comet\Pictures\aa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0"/>
            <a:ext cx="11620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78700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Dr Bob and Bill W</a:t>
            </a:r>
            <a:endParaRPr lang="en-GB" dirty="0"/>
          </a:p>
        </p:txBody>
      </p:sp>
      <p:pic>
        <p:nvPicPr>
          <p:cNvPr id="3" name="Content Placeholder 3"/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9482" r="-19482"/>
          <a:stretch>
            <a:fillRect/>
          </a:stretch>
        </p:blipFill>
        <p:spPr>
          <a:xfrm>
            <a:off x="457200" y="1772816"/>
            <a:ext cx="8229600" cy="4525963"/>
          </a:xfrm>
          <a:prstGeom prst="rect">
            <a:avLst/>
          </a:prstGeom>
        </p:spPr>
      </p:pic>
      <p:pic>
        <p:nvPicPr>
          <p:cNvPr id="4" name="Picture 2" descr="C:\Users\comet\Pictures\aa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0"/>
            <a:ext cx="11620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3603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70C0"/>
          </a:solidFill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How AA 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solidFill>
            <a:srgbClr val="0070C0"/>
          </a:solidFill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Stay sober and help other alcoholics achieve sobriety by sharing our experience strength and hope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Empathy NOT sympathy</a:t>
            </a:r>
          </a:p>
          <a:p>
            <a:r>
              <a:rPr lang="en-GB" dirty="0">
                <a:solidFill>
                  <a:schemeClr val="bg1"/>
                </a:solidFill>
              </a:rPr>
              <a:t>We work a 12 step programme (spiritual NOT religious)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Supported by a sponsor (a fellow alcoholic)</a:t>
            </a:r>
          </a:p>
        </p:txBody>
      </p:sp>
      <p:pic>
        <p:nvPicPr>
          <p:cNvPr id="3074" name="Picture 2" descr="C:\Users\comet\Pictures\aa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0"/>
            <a:ext cx="11620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26704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70C0"/>
          </a:solidFill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How AA Works</a:t>
            </a:r>
          </a:p>
        </p:txBody>
      </p:sp>
      <p:pic>
        <p:nvPicPr>
          <p:cNvPr id="3074" name="Picture 2" descr="C:\Users\comet\Pictures\aa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0"/>
            <a:ext cx="11620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comet\Pictures\twelve steps.jpg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087" y="1525587"/>
            <a:ext cx="3171825" cy="521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1298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rgbClr val="0070C0"/>
          </a:solidFill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 bit about me</a:t>
            </a:r>
          </a:p>
        </p:txBody>
      </p:sp>
      <p:pic>
        <p:nvPicPr>
          <p:cNvPr id="1027" name="Picture 3" descr="C:\Users\comet\Pictures\aa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3566" y="0"/>
            <a:ext cx="11620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99938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70C0"/>
          </a:solidFill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How AA 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solidFill>
            <a:srgbClr val="0070C0"/>
          </a:solidFill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AA has volunteer members who work as service officers and co-operates  with:</a:t>
            </a:r>
          </a:p>
          <a:p>
            <a:r>
              <a:rPr lang="en-GB" dirty="0">
                <a:solidFill>
                  <a:schemeClr val="bg1"/>
                </a:solidFill>
              </a:rPr>
              <a:t>General Public Information (media/transport etc.)</a:t>
            </a:r>
          </a:p>
          <a:p>
            <a:r>
              <a:rPr lang="en-GB" dirty="0">
                <a:solidFill>
                  <a:schemeClr val="bg1"/>
                </a:solidFill>
              </a:rPr>
              <a:t>Young people </a:t>
            </a:r>
            <a:r>
              <a:rPr lang="en-GB">
                <a:solidFill>
                  <a:schemeClr val="bg1"/>
                </a:solidFill>
              </a:rPr>
              <a:t>(schools/universities </a:t>
            </a:r>
            <a:r>
              <a:rPr lang="en-GB" dirty="0">
                <a:solidFill>
                  <a:schemeClr val="bg1"/>
                </a:solidFill>
              </a:rPr>
              <a:t>etc.)</a:t>
            </a:r>
          </a:p>
          <a:p>
            <a:r>
              <a:rPr lang="en-GB" dirty="0">
                <a:solidFill>
                  <a:schemeClr val="bg1"/>
                </a:solidFill>
              </a:rPr>
              <a:t>Health Service Providers</a:t>
            </a:r>
          </a:p>
          <a:p>
            <a:r>
              <a:rPr lang="en-GB" dirty="0">
                <a:solidFill>
                  <a:schemeClr val="bg1"/>
                </a:solidFill>
              </a:rPr>
              <a:t>Prisons, Probation, Courts and Social Services</a:t>
            </a:r>
          </a:p>
          <a:p>
            <a:r>
              <a:rPr lang="en-GB" dirty="0">
                <a:solidFill>
                  <a:schemeClr val="bg1"/>
                </a:solidFill>
              </a:rPr>
              <a:t>Armed Forces</a:t>
            </a:r>
          </a:p>
          <a:p>
            <a:r>
              <a:rPr lang="en-GB" dirty="0">
                <a:solidFill>
                  <a:schemeClr val="bg1"/>
                </a:solidFill>
              </a:rPr>
              <a:t>Employers</a:t>
            </a:r>
          </a:p>
        </p:txBody>
      </p:sp>
      <p:pic>
        <p:nvPicPr>
          <p:cNvPr id="3074" name="Picture 2" descr="C:\Users\comet\Pictures\aa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0"/>
            <a:ext cx="11620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37137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rgbClr val="0070C0"/>
          </a:solidFill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We give back freely what was freely given to us</a:t>
            </a:r>
          </a:p>
        </p:txBody>
      </p:sp>
      <p:pic>
        <p:nvPicPr>
          <p:cNvPr id="1027" name="Picture 3" descr="C:\Users\comet\Pictures\aa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3566" y="0"/>
            <a:ext cx="11620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9851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70C0"/>
          </a:solidFill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How People Come to AA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solidFill>
            <a:srgbClr val="0070C0"/>
          </a:solidFill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Through treatment centres</a:t>
            </a:r>
          </a:p>
          <a:p>
            <a:r>
              <a:rPr lang="en-GB" dirty="0">
                <a:solidFill>
                  <a:schemeClr val="bg1"/>
                </a:solidFill>
              </a:rPr>
              <a:t>Via our Helpline or Website</a:t>
            </a:r>
          </a:p>
          <a:p>
            <a:r>
              <a:rPr lang="en-GB" dirty="0">
                <a:solidFill>
                  <a:schemeClr val="bg1"/>
                </a:solidFill>
              </a:rPr>
              <a:t>Personal recommendation from other members</a:t>
            </a:r>
          </a:p>
          <a:p>
            <a:r>
              <a:rPr lang="en-GB" dirty="0">
                <a:solidFill>
                  <a:schemeClr val="bg1"/>
                </a:solidFill>
              </a:rPr>
              <a:t>Via information from professionals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e.g. GP, counsellor</a:t>
            </a:r>
          </a:p>
          <a:p>
            <a:r>
              <a:rPr lang="en-GB" dirty="0">
                <a:solidFill>
                  <a:schemeClr val="bg1"/>
                </a:solidFill>
              </a:rPr>
              <a:t>Having heard about us through media coverage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But we do NOT advertise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3074" name="Picture 2" descr="C:\Users\comet\Pictures\aa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0"/>
            <a:ext cx="11620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37137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rgbClr val="0070C0"/>
          </a:solidFill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AA and the Armed Forces</a:t>
            </a:r>
          </a:p>
        </p:txBody>
      </p:sp>
      <p:pic>
        <p:nvPicPr>
          <p:cNvPr id="1027" name="Picture 3" descr="C:\Users\comet\Pictures\aa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3566" y="0"/>
            <a:ext cx="11620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81113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70C0"/>
          </a:solidFill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AA and the Armed Forces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solidFill>
            <a:srgbClr val="0070C0"/>
          </a:solidFill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“12</a:t>
            </a:r>
            <a:r>
              <a:rPr lang="en-GB" baseline="30000" dirty="0">
                <a:solidFill>
                  <a:schemeClr val="bg1"/>
                </a:solidFill>
              </a:rPr>
              <a:t>th”</a:t>
            </a:r>
            <a:r>
              <a:rPr lang="en-GB" dirty="0">
                <a:solidFill>
                  <a:schemeClr val="bg1"/>
                </a:solidFill>
              </a:rPr>
              <a:t> Steppers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A confidential list of recovering ex forces personnel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Will come and talk to the person asking for help (this can include a family member with problems </a:t>
            </a:r>
            <a:r>
              <a:rPr lang="en-GB">
                <a:solidFill>
                  <a:schemeClr val="bg1"/>
                </a:solidFill>
              </a:rPr>
              <a:t>with alcohol)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Introduce them to a meeting if they wish to go further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Absolutely confidential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The decision is theirs!</a:t>
            </a:r>
          </a:p>
          <a:p>
            <a:r>
              <a:rPr lang="en-GB" dirty="0">
                <a:solidFill>
                  <a:schemeClr val="bg1"/>
                </a:solidFill>
              </a:rPr>
              <a:t>Raising awareness that help is out there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Talks/presentations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3074" name="Picture 2" descr="C:\Users\comet\Pictures\aa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0"/>
            <a:ext cx="11620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92702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70C0"/>
          </a:solidFill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Contact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solidFill>
            <a:srgbClr val="0070C0"/>
          </a:solidFill>
        </p:spPr>
        <p:txBody>
          <a:bodyPr/>
          <a:lstStyle/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>
                    <a:lumMod val="95000"/>
                  </a:schemeClr>
                </a:solidFill>
              </a:rPr>
              <a:t>www.alcoholics-</a:t>
            </a:r>
            <a:r>
              <a:rPr lang="en-GB" dirty="0">
                <a:solidFill>
                  <a:schemeClr val="bg1"/>
                </a:solidFill>
              </a:rPr>
              <a:t>anonymous.org.uk</a:t>
            </a:r>
          </a:p>
          <a:p>
            <a:r>
              <a:rPr lang="en-GB" dirty="0">
                <a:solidFill>
                  <a:schemeClr val="bg1"/>
                </a:solidFill>
              </a:rPr>
              <a:t>General Service Office – 01904 644026</a:t>
            </a:r>
          </a:p>
          <a:p>
            <a:r>
              <a:rPr lang="en-GB" dirty="0">
                <a:solidFill>
                  <a:schemeClr val="bg1"/>
                </a:solidFill>
              </a:rPr>
              <a:t>National Helpline – 0800 9177650 (24/7 – 365)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Local website www.nld-aa.org.uk</a:t>
            </a:r>
          </a:p>
          <a:p>
            <a:r>
              <a:rPr lang="en-GB" dirty="0">
                <a:solidFill>
                  <a:schemeClr val="bg1"/>
                </a:solidFill>
              </a:rPr>
              <a:t>Local Helpline – 0115 9417100 (08:00 to 23:59 24/7 – 365)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3074" name="Picture 2" descr="C:\Users\comet\Pictures\aa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0"/>
            <a:ext cx="11620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37137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03" y="0"/>
            <a:ext cx="9144000" cy="6858000"/>
          </a:xfrm>
          <a:solidFill>
            <a:srgbClr val="0070C0"/>
          </a:solidFill>
        </p:spPr>
        <p:txBody>
          <a:bodyPr/>
          <a:lstStyle/>
          <a:p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Thank you</a:t>
            </a:r>
            <a:br>
              <a:rPr lang="en-GB" dirty="0">
                <a:solidFill>
                  <a:schemeClr val="bg1"/>
                </a:solidFill>
              </a:rPr>
            </a:b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Questions?</a:t>
            </a:r>
          </a:p>
        </p:txBody>
      </p:sp>
      <p:pic>
        <p:nvPicPr>
          <p:cNvPr id="1027" name="Picture 3" descr="C:\Users\comet\Pictures\a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3566" y="0"/>
            <a:ext cx="11620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C:\Users\comet\Pictures\aa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268760"/>
            <a:ext cx="4200525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3201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rgbClr val="0070C0"/>
          </a:solidFill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Alcoholism is recognised as a disease by the World Health Organisation</a:t>
            </a:r>
          </a:p>
        </p:txBody>
      </p:sp>
      <p:pic>
        <p:nvPicPr>
          <p:cNvPr id="1027" name="Picture 3" descr="C:\Users\comet\Pictures\aa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3566" y="0"/>
            <a:ext cx="11620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7265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rgbClr val="0070C0"/>
          </a:solidFill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It is a disease where those that have it will deny having it</a:t>
            </a:r>
          </a:p>
        </p:txBody>
      </p:sp>
      <p:pic>
        <p:nvPicPr>
          <p:cNvPr id="1027" name="Picture 3" descr="C:\Users\comet\Pictures\aa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3566" y="0"/>
            <a:ext cx="11620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4419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rgbClr val="0070C0"/>
          </a:solidFill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Some Facts and Figures</a:t>
            </a:r>
          </a:p>
        </p:txBody>
      </p:sp>
      <p:pic>
        <p:nvPicPr>
          <p:cNvPr id="1027" name="Picture 3" descr="C:\Users\comet\Pictures\aa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3566" y="0"/>
            <a:ext cx="11620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5674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517" y="0"/>
            <a:ext cx="9144000" cy="1417638"/>
          </a:xfrm>
          <a:solidFill>
            <a:srgbClr val="0070C0"/>
          </a:solidFill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Facts and Figures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solidFill>
            <a:srgbClr val="0070C0"/>
          </a:solidFill>
        </p:spPr>
        <p:txBody>
          <a:bodyPr/>
          <a:lstStyle/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Between 15% and 20 % of UK adult working age population drink to dangerous levels</a:t>
            </a:r>
          </a:p>
          <a:p>
            <a:r>
              <a:rPr lang="en-GB" dirty="0">
                <a:solidFill>
                  <a:schemeClr val="bg1"/>
                </a:solidFill>
              </a:rPr>
              <a:t>Costs UK economy £17bn to £25bn per year!</a:t>
            </a:r>
          </a:p>
          <a:p>
            <a:r>
              <a:rPr lang="en-GB" dirty="0">
                <a:solidFill>
                  <a:schemeClr val="bg1"/>
                </a:solidFill>
              </a:rPr>
              <a:t>Crime related cost £8bn to £13bn per year</a:t>
            </a:r>
          </a:p>
          <a:p>
            <a:r>
              <a:rPr lang="en-GB" dirty="0">
                <a:solidFill>
                  <a:schemeClr val="bg1"/>
                </a:solidFill>
              </a:rPr>
              <a:t>1,600,000 adults (5%) are alcohol dependent!</a:t>
            </a:r>
          </a:p>
          <a:p>
            <a:r>
              <a:rPr lang="en-GB" dirty="0">
                <a:solidFill>
                  <a:schemeClr val="bg1"/>
                </a:solidFill>
              </a:rPr>
              <a:t>Cost to NHS &gt;£3bn per year!</a:t>
            </a:r>
          </a:p>
        </p:txBody>
      </p:sp>
      <p:pic>
        <p:nvPicPr>
          <p:cNvPr id="5122" name="Picture 2" descr="C:\Users\comet\Pictures\aa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0"/>
            <a:ext cx="11620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1430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70C0"/>
          </a:solidFill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Who Does it Affect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solidFill>
            <a:srgbClr val="0070C0"/>
          </a:solidFill>
        </p:spPr>
        <p:txBody>
          <a:bodyPr/>
          <a:lstStyle/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15% to 20% of UK adult working population drink to dangerous levels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Based on 24,000 employees equates to potentially &gt; 3,000 in </a:t>
            </a:r>
            <a:r>
              <a:rPr lang="en-GB" dirty="0" err="1">
                <a:solidFill>
                  <a:schemeClr val="bg1"/>
                </a:solidFill>
              </a:rPr>
              <a:t>Notts</a:t>
            </a:r>
            <a:r>
              <a:rPr lang="en-GB" dirty="0">
                <a:solidFill>
                  <a:schemeClr val="bg1"/>
                </a:solidFill>
              </a:rPr>
              <a:t> PCT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1440097"/>
            <a:ext cx="9144000" cy="5445224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Affects ALL levels of society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Many have well respected positions</a:t>
            </a:r>
          </a:p>
          <a:p>
            <a:r>
              <a:rPr lang="en-GB" dirty="0">
                <a:solidFill>
                  <a:schemeClr val="bg1"/>
                </a:solidFill>
              </a:rPr>
              <a:t>Generally difficult to recognise until problems arise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&lt; 1% are actually street drinkers</a:t>
            </a:r>
          </a:p>
          <a:p>
            <a:r>
              <a:rPr lang="en-GB" dirty="0">
                <a:solidFill>
                  <a:schemeClr val="bg1"/>
                </a:solidFill>
              </a:rPr>
              <a:t>Affects families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Also known as a family illness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First signs may be family related problems</a:t>
            </a:r>
          </a:p>
        </p:txBody>
      </p:sp>
      <p:pic>
        <p:nvPicPr>
          <p:cNvPr id="6146" name="Picture 2" descr="C:\Users\comet\Pictures\a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0"/>
            <a:ext cx="11620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2284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70C0"/>
          </a:solidFill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Who Does it Affect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solidFill>
            <a:srgbClr val="0070C0"/>
          </a:solidFill>
        </p:spPr>
        <p:txBody>
          <a:bodyPr/>
          <a:lstStyle/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15% to 20% of UK adult working population drink to dangerous levels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Based on 24,000 employees equates to potentially &gt; 3,000 in </a:t>
            </a:r>
            <a:r>
              <a:rPr lang="en-GB" dirty="0" err="1">
                <a:solidFill>
                  <a:schemeClr val="bg1"/>
                </a:solidFill>
              </a:rPr>
              <a:t>Notts</a:t>
            </a:r>
            <a:r>
              <a:rPr lang="en-GB" dirty="0">
                <a:solidFill>
                  <a:schemeClr val="bg1"/>
                </a:solidFill>
              </a:rPr>
              <a:t> PCT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951" y="1412776"/>
            <a:ext cx="9144000" cy="5445224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</a:rPr>
              <a:t>It is estimated that 2.6 million children in the UK are living with parents who are drinking hazardously and 705,000 are living with dependent drinkers</a:t>
            </a:r>
          </a:p>
          <a:p>
            <a:r>
              <a:rPr lang="en-GB" dirty="0">
                <a:solidFill>
                  <a:schemeClr val="bg1"/>
                </a:solidFill>
              </a:rPr>
              <a:t>More than 100 children contact </a:t>
            </a:r>
            <a:r>
              <a:rPr lang="en-GB" dirty="0" err="1">
                <a:solidFill>
                  <a:schemeClr val="bg1"/>
                </a:solidFill>
              </a:rPr>
              <a:t>ChildLine</a:t>
            </a:r>
            <a:r>
              <a:rPr lang="en-GB" dirty="0">
                <a:solidFill>
                  <a:schemeClr val="bg1"/>
                </a:solidFill>
              </a:rPr>
              <a:t> every week with worries about their parent's drinking</a:t>
            </a:r>
          </a:p>
          <a:p>
            <a:r>
              <a:rPr lang="en-GB" dirty="0">
                <a:solidFill>
                  <a:schemeClr val="bg1"/>
                </a:solidFill>
              </a:rPr>
              <a:t>Alcohol-related domestic violence increases the risks to children; alcohol plays a part in 25-33% of known cases of child abuse</a:t>
            </a:r>
          </a:p>
          <a:p>
            <a:r>
              <a:rPr lang="en-GB" dirty="0">
                <a:solidFill>
                  <a:schemeClr val="bg1"/>
                </a:solidFill>
              </a:rPr>
              <a:t>Parental alcohol misuse has been identified as a factor in over 50% of child protection cases</a:t>
            </a:r>
          </a:p>
          <a:p>
            <a:endParaRPr lang="en-GB" dirty="0">
              <a:solidFill>
                <a:prstClr val="white"/>
              </a:solidFill>
            </a:endParaRPr>
          </a:p>
        </p:txBody>
      </p:sp>
      <p:pic>
        <p:nvPicPr>
          <p:cNvPr id="6146" name="Picture 2" descr="C:\Users\comet\Pictures\a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0"/>
            <a:ext cx="11620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7897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70C0"/>
          </a:solidFill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Who Does it Affect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solidFill>
            <a:srgbClr val="0070C0"/>
          </a:solidFill>
        </p:spPr>
        <p:txBody>
          <a:bodyPr/>
          <a:lstStyle/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15% to 20% of UK adult working population drink to dangerous levels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Based on 24,000 employees equates to potentially &gt; 3,000 in </a:t>
            </a:r>
            <a:r>
              <a:rPr lang="en-GB" dirty="0" err="1">
                <a:solidFill>
                  <a:schemeClr val="bg1"/>
                </a:solidFill>
              </a:rPr>
              <a:t>Notts</a:t>
            </a:r>
            <a:r>
              <a:rPr lang="en-GB" dirty="0">
                <a:solidFill>
                  <a:schemeClr val="bg1"/>
                </a:solidFill>
              </a:rPr>
              <a:t> PCT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1440097"/>
            <a:ext cx="9144000" cy="5445224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GB" dirty="0">
                <a:solidFill>
                  <a:schemeClr val="bg1"/>
                </a:solidFill>
              </a:rPr>
              <a:t>Friends and family will often know there is a problem – long before the alcoholic admits to it</a:t>
            </a:r>
          </a:p>
          <a:p>
            <a:pPr marL="0" indent="0" algn="ctr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GB" dirty="0">
                <a:solidFill>
                  <a:schemeClr val="bg1"/>
                </a:solidFill>
              </a:rPr>
              <a:t>Alcohol dependency does NOT recognise social boundaries</a:t>
            </a:r>
          </a:p>
        </p:txBody>
      </p:sp>
      <p:pic>
        <p:nvPicPr>
          <p:cNvPr id="7170" name="Picture 2" descr="C:\Users\comet\Pictures\a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0"/>
            <a:ext cx="11620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95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818</Words>
  <Application>Microsoft Office PowerPoint</Application>
  <PresentationFormat>On-screen Show (4:3)</PresentationFormat>
  <Paragraphs>126</Paragraphs>
  <Slides>26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Calibri</vt:lpstr>
      <vt:lpstr>Office Theme</vt:lpstr>
      <vt:lpstr>Alcoholics Anonymous</vt:lpstr>
      <vt:lpstr>A bit about me</vt:lpstr>
      <vt:lpstr>Alcoholism is recognised as a disease by the World Health Organisation</vt:lpstr>
      <vt:lpstr>It is a disease where those that have it will deny having it</vt:lpstr>
      <vt:lpstr>Some Facts and Figures</vt:lpstr>
      <vt:lpstr>Facts and Figures</vt:lpstr>
      <vt:lpstr>Who Does it Affect</vt:lpstr>
      <vt:lpstr>Who Does it Affect</vt:lpstr>
      <vt:lpstr>Who Does it Affect</vt:lpstr>
      <vt:lpstr>So What is Alcoholics Anonymous</vt:lpstr>
      <vt:lpstr>Alcoholics Anonymous IS: </vt:lpstr>
      <vt:lpstr>Alcoholics Anonymous is NOT </vt:lpstr>
      <vt:lpstr>Alcoholics Anonymous is NOT </vt:lpstr>
      <vt:lpstr>The only requirement for membership is the DESIRE to stop drinking</vt:lpstr>
      <vt:lpstr>We are self supporting through our own contributions</vt:lpstr>
      <vt:lpstr>Alcoholics Anonymous</vt:lpstr>
      <vt:lpstr>Dr Bob and Bill W</vt:lpstr>
      <vt:lpstr>How AA Works</vt:lpstr>
      <vt:lpstr>How AA Works</vt:lpstr>
      <vt:lpstr>How AA Works</vt:lpstr>
      <vt:lpstr>We give back freely what was freely given to us</vt:lpstr>
      <vt:lpstr>How People Come to AA</vt:lpstr>
      <vt:lpstr>AA and the Armed Forces</vt:lpstr>
      <vt:lpstr>AA and the Armed Forces</vt:lpstr>
      <vt:lpstr>Contact Details</vt:lpstr>
      <vt:lpstr> Thank you  Questions?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Alcoholics View</dc:title>
  <dc:creator>Mike</dc:creator>
  <cp:lastModifiedBy>Michael Evans</cp:lastModifiedBy>
  <cp:revision>46</cp:revision>
  <dcterms:created xsi:type="dcterms:W3CDTF">2013-01-26T17:48:31Z</dcterms:created>
  <dcterms:modified xsi:type="dcterms:W3CDTF">2018-06-05T18:46:21Z</dcterms:modified>
</cp:coreProperties>
</file>