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79" r:id="rId2"/>
    <p:sldId id="304" r:id="rId3"/>
    <p:sldId id="265" r:id="rId4"/>
    <p:sldId id="266" r:id="rId5"/>
    <p:sldId id="267" r:id="rId6"/>
    <p:sldId id="274" r:id="rId7"/>
    <p:sldId id="268" r:id="rId8"/>
    <p:sldId id="271" r:id="rId9"/>
    <p:sldId id="272" r:id="rId10"/>
    <p:sldId id="273" r:id="rId11"/>
    <p:sldId id="275" r:id="rId12"/>
    <p:sldId id="276" r:id="rId13"/>
    <p:sldId id="278" r:id="rId14"/>
    <p:sldId id="270" r:id="rId15"/>
    <p:sldId id="263" r:id="rId16"/>
    <p:sldId id="277" r:id="rId17"/>
    <p:sldId id="308" r:id="rId18"/>
    <p:sldId id="294" r:id="rId19"/>
    <p:sldId id="281" r:id="rId20"/>
    <p:sldId id="314" r:id="rId21"/>
    <p:sldId id="311" r:id="rId22"/>
    <p:sldId id="312" r:id="rId23"/>
    <p:sldId id="313" r:id="rId24"/>
    <p:sldId id="280" r:id="rId25"/>
    <p:sldId id="282" r:id="rId26"/>
    <p:sldId id="283" r:id="rId27"/>
    <p:sldId id="258" r:id="rId28"/>
    <p:sldId id="284" r:id="rId29"/>
    <p:sldId id="295" r:id="rId30"/>
    <p:sldId id="286" r:id="rId31"/>
    <p:sldId id="288" r:id="rId32"/>
    <p:sldId id="289" r:id="rId33"/>
    <p:sldId id="290" r:id="rId34"/>
    <p:sldId id="296" r:id="rId35"/>
    <p:sldId id="292" r:id="rId36"/>
    <p:sldId id="297" r:id="rId37"/>
    <p:sldId id="291" r:id="rId38"/>
    <p:sldId id="298" r:id="rId39"/>
    <p:sldId id="299" r:id="rId40"/>
    <p:sldId id="300" r:id="rId41"/>
    <p:sldId id="301" r:id="rId42"/>
    <p:sldId id="302" r:id="rId43"/>
    <p:sldId id="260" r:id="rId44"/>
    <p:sldId id="261" r:id="rId45"/>
    <p:sldId id="262" r:id="rId46"/>
    <p:sldId id="303" r:id="rId47"/>
    <p:sldId id="309" r:id="rId48"/>
    <p:sldId id="306"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4906" autoAdjust="0"/>
  </p:normalViewPr>
  <p:slideViewPr>
    <p:cSldViewPr snapToGrid="0">
      <p:cViewPr varScale="1">
        <p:scale>
          <a:sx n="82" d="100"/>
          <a:sy n="82" d="100"/>
        </p:scale>
        <p:origin x="466" y="77"/>
      </p:cViewPr>
      <p:guideLst/>
    </p:cSldViewPr>
  </p:slideViewPr>
  <p:outlineViewPr>
    <p:cViewPr>
      <p:scale>
        <a:sx n="33" d="100"/>
        <a:sy n="33" d="100"/>
      </p:scale>
      <p:origin x="0" y="-101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23DB75-BEF9-43C3-AB6E-429F99562567}" type="datetimeFigureOut">
              <a:rPr lang="en-GB" smtClean="0"/>
              <a:t>29/05/2024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ED0F1-0385-4018-A550-AC5586143A11}" type="slidenum">
              <a:rPr lang="en-GB" smtClean="0"/>
              <a:t>‹#›</a:t>
            </a:fld>
            <a:endParaRPr lang="en-GB" dirty="0"/>
          </a:p>
        </p:txBody>
      </p:sp>
    </p:spTree>
    <p:extLst>
      <p:ext uri="{BB962C8B-B14F-4D97-AF65-F5344CB8AC3E}">
        <p14:creationId xmlns:p14="http://schemas.microsoft.com/office/powerpoint/2010/main" val="1585903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39</a:t>
            </a:fld>
            <a:endParaRPr lang="en-GB" dirty="0"/>
          </a:p>
        </p:txBody>
      </p:sp>
    </p:spTree>
    <p:extLst>
      <p:ext uri="{BB962C8B-B14F-4D97-AF65-F5344CB8AC3E}">
        <p14:creationId xmlns:p14="http://schemas.microsoft.com/office/powerpoint/2010/main" val="348467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40</a:t>
            </a:fld>
            <a:endParaRPr lang="en-GB" dirty="0"/>
          </a:p>
        </p:txBody>
      </p:sp>
    </p:spTree>
    <p:extLst>
      <p:ext uri="{BB962C8B-B14F-4D97-AF65-F5344CB8AC3E}">
        <p14:creationId xmlns:p14="http://schemas.microsoft.com/office/powerpoint/2010/main" val="959898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41</a:t>
            </a:fld>
            <a:endParaRPr lang="en-GB" dirty="0"/>
          </a:p>
        </p:txBody>
      </p:sp>
    </p:spTree>
    <p:extLst>
      <p:ext uri="{BB962C8B-B14F-4D97-AF65-F5344CB8AC3E}">
        <p14:creationId xmlns:p14="http://schemas.microsoft.com/office/powerpoint/2010/main" val="3641419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42</a:t>
            </a:fld>
            <a:endParaRPr lang="en-GB" dirty="0"/>
          </a:p>
        </p:txBody>
      </p:sp>
    </p:spTree>
    <p:extLst>
      <p:ext uri="{BB962C8B-B14F-4D97-AF65-F5344CB8AC3E}">
        <p14:creationId xmlns:p14="http://schemas.microsoft.com/office/powerpoint/2010/main" val="510361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43</a:t>
            </a:fld>
            <a:endParaRPr lang="en-GB" dirty="0"/>
          </a:p>
        </p:txBody>
      </p:sp>
    </p:spTree>
    <p:extLst>
      <p:ext uri="{BB962C8B-B14F-4D97-AF65-F5344CB8AC3E}">
        <p14:creationId xmlns:p14="http://schemas.microsoft.com/office/powerpoint/2010/main" val="31543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44</a:t>
            </a:fld>
            <a:endParaRPr lang="en-GB" dirty="0"/>
          </a:p>
        </p:txBody>
      </p:sp>
    </p:spTree>
    <p:extLst>
      <p:ext uri="{BB962C8B-B14F-4D97-AF65-F5344CB8AC3E}">
        <p14:creationId xmlns:p14="http://schemas.microsoft.com/office/powerpoint/2010/main" val="289150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CEBC009-D7C4-49E2-9E9B-E49FD2767958}" type="slidenum">
              <a:rPr lang="en-GB" smtClean="0"/>
              <a:t>45</a:t>
            </a:fld>
            <a:endParaRPr lang="en-GB" dirty="0"/>
          </a:p>
        </p:txBody>
      </p:sp>
    </p:spTree>
    <p:extLst>
      <p:ext uri="{BB962C8B-B14F-4D97-AF65-F5344CB8AC3E}">
        <p14:creationId xmlns:p14="http://schemas.microsoft.com/office/powerpoint/2010/main" val="410530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193401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105821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3043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2961940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1296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446393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3231676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254568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125857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04/07/2021</a:t>
            </a:r>
            <a:endParaRPr lang="en-GB" dirty="0"/>
          </a:p>
        </p:txBody>
      </p:sp>
      <p:sp>
        <p:nvSpPr>
          <p:cNvPr id="5" name="Footer Placeholder 4"/>
          <p:cNvSpPr>
            <a:spLocks noGrp="1"/>
          </p:cNvSpPr>
          <p:nvPr>
            <p:ph type="ftr" sz="quarter" idx="11"/>
          </p:nvPr>
        </p:nvSpPr>
        <p:spPr/>
        <p:txBody>
          <a:bodyPr/>
          <a:lstStyle/>
          <a:p>
            <a:r>
              <a:rPr lang="en-GB" dirty="0"/>
              <a:t>AAP</a:t>
            </a:r>
          </a:p>
        </p:txBody>
      </p:sp>
      <p:sp>
        <p:nvSpPr>
          <p:cNvPr id="6" name="Slide Number Placeholder 5"/>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276846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04/07/2021</a:t>
            </a:r>
            <a:endParaRPr lang="en-GB" dirty="0"/>
          </a:p>
        </p:txBody>
      </p:sp>
      <p:sp>
        <p:nvSpPr>
          <p:cNvPr id="6" name="Footer Placeholder 5"/>
          <p:cNvSpPr>
            <a:spLocks noGrp="1"/>
          </p:cNvSpPr>
          <p:nvPr>
            <p:ph type="ftr" sz="quarter" idx="11"/>
          </p:nvPr>
        </p:nvSpPr>
        <p:spPr/>
        <p:txBody>
          <a:bodyPr/>
          <a:lstStyle/>
          <a:p>
            <a:r>
              <a:rPr lang="en-GB" dirty="0"/>
              <a:t>AAP</a:t>
            </a:r>
          </a:p>
        </p:txBody>
      </p:sp>
      <p:sp>
        <p:nvSpPr>
          <p:cNvPr id="7" name="Slide Number Placeholder 6"/>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172935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04/07/2021</a:t>
            </a:r>
            <a:endParaRPr lang="en-GB" dirty="0"/>
          </a:p>
        </p:txBody>
      </p:sp>
      <p:sp>
        <p:nvSpPr>
          <p:cNvPr id="8" name="Footer Placeholder 7"/>
          <p:cNvSpPr>
            <a:spLocks noGrp="1"/>
          </p:cNvSpPr>
          <p:nvPr>
            <p:ph type="ftr" sz="quarter" idx="11"/>
          </p:nvPr>
        </p:nvSpPr>
        <p:spPr/>
        <p:txBody>
          <a:bodyPr/>
          <a:lstStyle/>
          <a:p>
            <a:r>
              <a:rPr lang="en-GB" dirty="0"/>
              <a:t>AAP</a:t>
            </a:r>
          </a:p>
        </p:txBody>
      </p:sp>
      <p:sp>
        <p:nvSpPr>
          <p:cNvPr id="9" name="Slide Number Placeholder 8"/>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411563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04/07/2021</a:t>
            </a:r>
            <a:endParaRPr lang="en-GB" dirty="0"/>
          </a:p>
        </p:txBody>
      </p:sp>
      <p:sp>
        <p:nvSpPr>
          <p:cNvPr id="4" name="Footer Placeholder 3"/>
          <p:cNvSpPr>
            <a:spLocks noGrp="1"/>
          </p:cNvSpPr>
          <p:nvPr>
            <p:ph type="ftr" sz="quarter" idx="11"/>
          </p:nvPr>
        </p:nvSpPr>
        <p:spPr/>
        <p:txBody>
          <a:bodyPr/>
          <a:lstStyle/>
          <a:p>
            <a:r>
              <a:rPr lang="en-GB" dirty="0"/>
              <a:t>AAP</a:t>
            </a:r>
          </a:p>
        </p:txBody>
      </p:sp>
      <p:sp>
        <p:nvSpPr>
          <p:cNvPr id="5" name="Slide Number Placeholder 4"/>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910629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04/07/2021</a:t>
            </a:r>
            <a:endParaRPr lang="en-GB" dirty="0"/>
          </a:p>
        </p:txBody>
      </p:sp>
      <p:sp>
        <p:nvSpPr>
          <p:cNvPr id="3" name="Footer Placeholder 2"/>
          <p:cNvSpPr>
            <a:spLocks noGrp="1"/>
          </p:cNvSpPr>
          <p:nvPr>
            <p:ph type="ftr" sz="quarter" idx="11"/>
          </p:nvPr>
        </p:nvSpPr>
        <p:spPr/>
        <p:txBody>
          <a:bodyPr/>
          <a:lstStyle/>
          <a:p>
            <a:r>
              <a:rPr lang="en-GB" dirty="0"/>
              <a:t>AAP</a:t>
            </a:r>
          </a:p>
        </p:txBody>
      </p:sp>
      <p:sp>
        <p:nvSpPr>
          <p:cNvPr id="4" name="Slide Number Placeholder 3"/>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176064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04/07/2021</a:t>
            </a:r>
            <a:endParaRPr lang="en-GB" dirty="0"/>
          </a:p>
        </p:txBody>
      </p:sp>
      <p:sp>
        <p:nvSpPr>
          <p:cNvPr id="6" name="Footer Placeholder 5"/>
          <p:cNvSpPr>
            <a:spLocks noGrp="1"/>
          </p:cNvSpPr>
          <p:nvPr>
            <p:ph type="ftr" sz="quarter" idx="11"/>
          </p:nvPr>
        </p:nvSpPr>
        <p:spPr/>
        <p:txBody>
          <a:bodyPr/>
          <a:lstStyle/>
          <a:p>
            <a:r>
              <a:rPr lang="en-GB" dirty="0"/>
              <a:t>AAP</a:t>
            </a:r>
          </a:p>
        </p:txBody>
      </p:sp>
      <p:sp>
        <p:nvSpPr>
          <p:cNvPr id="7" name="Slide Number Placeholder 6"/>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5789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04/07/2021</a:t>
            </a:r>
            <a:endParaRPr lang="en-GB" dirty="0"/>
          </a:p>
        </p:txBody>
      </p:sp>
      <p:sp>
        <p:nvSpPr>
          <p:cNvPr id="6" name="Footer Placeholder 5"/>
          <p:cNvSpPr>
            <a:spLocks noGrp="1"/>
          </p:cNvSpPr>
          <p:nvPr>
            <p:ph type="ftr" sz="quarter" idx="11"/>
          </p:nvPr>
        </p:nvSpPr>
        <p:spPr/>
        <p:txBody>
          <a:bodyPr/>
          <a:lstStyle/>
          <a:p>
            <a:r>
              <a:rPr lang="en-GB" dirty="0"/>
              <a:t>AAP</a:t>
            </a:r>
          </a:p>
        </p:txBody>
      </p:sp>
      <p:sp>
        <p:nvSpPr>
          <p:cNvPr id="7" name="Slide Number Placeholder 6"/>
          <p:cNvSpPr>
            <a:spLocks noGrp="1"/>
          </p:cNvSpPr>
          <p:nvPr>
            <p:ph type="sldNum" sz="quarter" idx="12"/>
          </p:nvPr>
        </p:nvSpPr>
        <p:spPr/>
        <p:txBody>
          <a:bodyPr/>
          <a:lstStyle/>
          <a:p>
            <a:fld id="{36DAA8C6-A9CE-4654-B374-79BDFE53892D}" type="slidenum">
              <a:rPr lang="en-GB" smtClean="0"/>
              <a:t>‹#›</a:t>
            </a:fld>
            <a:endParaRPr lang="en-GB" dirty="0"/>
          </a:p>
        </p:txBody>
      </p:sp>
    </p:spTree>
    <p:extLst>
      <p:ext uri="{BB962C8B-B14F-4D97-AF65-F5344CB8AC3E}">
        <p14:creationId xmlns:p14="http://schemas.microsoft.com/office/powerpoint/2010/main" val="272629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t>04/07/2021</a:t>
            </a:r>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dirty="0"/>
              <a:t>AAP</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DAA8C6-A9CE-4654-B374-79BDFE53892D}" type="slidenum">
              <a:rPr lang="en-GB" smtClean="0"/>
              <a:t>‹#›</a:t>
            </a:fld>
            <a:endParaRPr lang="en-GB" dirty="0"/>
          </a:p>
        </p:txBody>
      </p:sp>
    </p:spTree>
    <p:extLst>
      <p:ext uri="{BB962C8B-B14F-4D97-AF65-F5344CB8AC3E}">
        <p14:creationId xmlns:p14="http://schemas.microsoft.com/office/powerpoint/2010/main" val="4066863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share@aamail.org" TargetMode="External"/><Relationship Id="rId7" Type="http://schemas.openxmlformats.org/officeDocument/2006/relationships/image" Target="../media/image1.emf"/><Relationship Id="rId2" Type="http://schemas.openxmlformats.org/officeDocument/2006/relationships/hyperlink" Target="mailto:trustee.northeastregion@gsogb.org.uk" TargetMode="External"/><Relationship Id="rId1" Type="http://schemas.openxmlformats.org/officeDocument/2006/relationships/slideLayout" Target="../slideLayouts/slideLayout7.xml"/><Relationship Id="rId6" Type="http://schemas.openxmlformats.org/officeDocument/2006/relationships/hyperlink" Target="mailto:share4.sc@aamail.org" TargetMode="External"/><Relationship Id="rId5" Type="http://schemas.openxmlformats.org/officeDocument/2006/relationships/hyperlink" Target="mailto:share3.sc@aamail.org" TargetMode="External"/><Relationship Id="rId4" Type="http://schemas.openxmlformats.org/officeDocument/2006/relationships/hyperlink" Target="mailto:asseditorShare.sc@aamail.org"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mailto:aashare@gsogb.org.uk"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mailto:share@aamail.org" TargetMode="External"/><Relationship Id="rId7" Type="http://schemas.openxmlformats.org/officeDocument/2006/relationships/image" Target="../media/image1.emf"/><Relationship Id="rId2" Type="http://schemas.openxmlformats.org/officeDocument/2006/relationships/hyperlink" Target="mailto:trustee.northeastregion@gsogb.org.uk" TargetMode="External"/><Relationship Id="rId1" Type="http://schemas.openxmlformats.org/officeDocument/2006/relationships/slideLayout" Target="../slideLayouts/slideLayout7.xml"/><Relationship Id="rId6" Type="http://schemas.openxmlformats.org/officeDocument/2006/relationships/hyperlink" Target="mailto:share4.sc@aamail.org" TargetMode="External"/><Relationship Id="rId5" Type="http://schemas.openxmlformats.org/officeDocument/2006/relationships/hyperlink" Target="mailto:share3.sc@aamail.org" TargetMode="External"/><Relationship Id="rId4" Type="http://schemas.openxmlformats.org/officeDocument/2006/relationships/hyperlink" Target="mailto:asseditorShare.sc@aamail.org"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7" name="Picture 6">
            <a:extLst>
              <a:ext uri="{FF2B5EF4-FFF2-40B4-BE49-F238E27FC236}">
                <a16:creationId xmlns:a16="http://schemas.microsoft.com/office/drawing/2014/main" id="{E884BC26-6001-C50C-9D19-D06E31C541B9}"/>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836351234"/>
      </p:ext>
    </p:extLst>
  </p:cSld>
  <p:clrMapOvr>
    <a:masterClrMapping/>
  </p:clrMapOvr>
  <mc:AlternateContent xmlns:mc="http://schemas.openxmlformats.org/markup-compatibility/2006" xmlns:p14="http://schemas.microsoft.com/office/powerpoint/2010/main">
    <mc:Choice Requires="p14">
      <p:transition spd="slow" p14:dur="2000" advTm="6530"/>
    </mc:Choice>
    <mc:Fallback xmlns="">
      <p:transition spd="slow" advTm="65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85000" lnSpcReduction="20000"/>
          </a:bodyPr>
          <a:lstStyle/>
          <a:p>
            <a:pPr algn="ctr"/>
            <a:r>
              <a:rPr lang="en-GB" sz="4800" b="1" dirty="0"/>
              <a:t>‘AA’s First Fifty Years -</a:t>
            </a:r>
            <a:r>
              <a:rPr lang="en-GB" sz="4800" dirty="0"/>
              <a:t> </a:t>
            </a:r>
            <a:r>
              <a:rPr lang="en-GB" sz="4800" b="1" dirty="0"/>
              <a:t>Share March 1977</a:t>
            </a:r>
            <a:endParaRPr lang="en-GB" sz="4800" dirty="0"/>
          </a:p>
          <a:p>
            <a:pPr algn="ctr"/>
            <a:r>
              <a:rPr lang="en-GB" sz="4800" dirty="0"/>
              <a:t> Lois W., Bill’s wife writes tales of the first five years about a Fellowship with no name until the Big Book is published and about the beginning of AlAnon.</a:t>
            </a:r>
          </a:p>
          <a:p>
            <a:endParaRPr lang="en-GB" sz="4800" dirty="0"/>
          </a:p>
        </p:txBody>
      </p:sp>
      <p:pic>
        <p:nvPicPr>
          <p:cNvPr id="7" name="Picture 6">
            <a:extLst>
              <a:ext uri="{FF2B5EF4-FFF2-40B4-BE49-F238E27FC236}">
                <a16:creationId xmlns:a16="http://schemas.microsoft.com/office/drawing/2014/main" id="{2292FE31-E5EC-079B-3F02-BD1364C18EA3}"/>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456836170"/>
      </p:ext>
    </p:extLst>
  </p:cSld>
  <p:clrMapOvr>
    <a:masterClrMapping/>
  </p:clrMapOvr>
  <mc:AlternateContent xmlns:mc="http://schemas.openxmlformats.org/markup-compatibility/2006" xmlns:p14="http://schemas.microsoft.com/office/powerpoint/2010/main">
    <mc:Choice Requires="p14">
      <p:transition spd="slow" p14:dur="2000" advTm="18428"/>
    </mc:Choice>
    <mc:Fallback xmlns="">
      <p:transition spd="slow" advTm="1842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lnSpcReduction="20000"/>
          </a:bodyPr>
          <a:lstStyle/>
          <a:p>
            <a:pPr algn="ctr"/>
            <a:r>
              <a:rPr lang="en-GB" sz="5400" b="1" dirty="0"/>
              <a:t>The Regions </a:t>
            </a:r>
            <a:r>
              <a:rPr lang="en-GB" sz="5400" dirty="0"/>
              <a:t>- </a:t>
            </a:r>
            <a:r>
              <a:rPr lang="en-GB" sz="5400" b="1" dirty="0"/>
              <a:t>Share April 1981  </a:t>
            </a:r>
          </a:p>
          <a:p>
            <a:pPr algn="ctr"/>
            <a:r>
              <a:rPr lang="en-GB" sz="5400" dirty="0"/>
              <a:t>The nine new Regions for England, Scotland and Wales are invited to write articles for Share.</a:t>
            </a:r>
          </a:p>
          <a:p>
            <a:endParaRPr lang="en-GB" dirty="0"/>
          </a:p>
        </p:txBody>
      </p:sp>
      <p:pic>
        <p:nvPicPr>
          <p:cNvPr id="7" name="Picture 6">
            <a:extLst>
              <a:ext uri="{FF2B5EF4-FFF2-40B4-BE49-F238E27FC236}">
                <a16:creationId xmlns:a16="http://schemas.microsoft.com/office/drawing/2014/main" id="{D97C0DAB-DEF1-3A7D-96EC-E86312FBCCDD}"/>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503979077"/>
      </p:ext>
    </p:extLst>
  </p:cSld>
  <p:clrMapOvr>
    <a:masterClrMapping/>
  </p:clrMapOvr>
  <mc:AlternateContent xmlns:mc="http://schemas.openxmlformats.org/markup-compatibility/2006" xmlns:p14="http://schemas.microsoft.com/office/powerpoint/2010/main">
    <mc:Choice Requires="p14">
      <p:transition spd="slow" p14:dur="2000" advTm="12250"/>
    </mc:Choice>
    <mc:Fallback xmlns="">
      <p:transition spd="slow" advTm="1225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77500" lnSpcReduction="20000"/>
          </a:bodyPr>
          <a:lstStyle/>
          <a:p>
            <a:pPr lvl="0" algn="ctr"/>
            <a:r>
              <a:rPr lang="en-GB" sz="3600" b="1" dirty="0"/>
              <a:t>Days of Wine and Roses</a:t>
            </a:r>
            <a:r>
              <a:rPr lang="en-GB" sz="3600" dirty="0"/>
              <a:t> – </a:t>
            </a:r>
            <a:r>
              <a:rPr lang="en-GB" sz="3600" b="1" dirty="0"/>
              <a:t>SHARE October 1982</a:t>
            </a:r>
          </a:p>
          <a:p>
            <a:pPr lvl="0" algn="ctr"/>
            <a:endParaRPr lang="en-GB" sz="3600" dirty="0"/>
          </a:p>
          <a:p>
            <a:pPr lvl="0" algn="ctr"/>
            <a:r>
              <a:rPr lang="en-GB" sz="3600" dirty="0"/>
              <a:t>This tenth Anniversary issue printed an interview with Lee Remick who starred in the film. Not a member of AA but profoundly affected by the example of AA. “…</a:t>
            </a:r>
            <a:r>
              <a:rPr lang="en-GB" sz="3600" i="1" dirty="0"/>
              <a:t>The idea of them helping each other and themselves at the same time. I thought it must be the best kind of support you can get and give, based on your own problems and experience.”</a:t>
            </a:r>
            <a:r>
              <a:rPr lang="en-GB" sz="3600" dirty="0"/>
              <a:t> LR</a:t>
            </a:r>
          </a:p>
        </p:txBody>
      </p:sp>
      <p:pic>
        <p:nvPicPr>
          <p:cNvPr id="7" name="Picture 6">
            <a:extLst>
              <a:ext uri="{FF2B5EF4-FFF2-40B4-BE49-F238E27FC236}">
                <a16:creationId xmlns:a16="http://schemas.microsoft.com/office/drawing/2014/main" id="{C58C37C6-A4FD-357F-64D5-45E7AE5FD18E}"/>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134555732"/>
      </p:ext>
    </p:extLst>
  </p:cSld>
  <p:clrMapOvr>
    <a:masterClrMapping/>
  </p:clrMapOvr>
  <mc:AlternateContent xmlns:mc="http://schemas.openxmlformats.org/markup-compatibility/2006" xmlns:p14="http://schemas.microsoft.com/office/powerpoint/2010/main">
    <mc:Choice Requires="p14">
      <p:transition spd="slow" p14:dur="2000" advTm="25151"/>
    </mc:Choice>
    <mc:Fallback xmlns="">
      <p:transition spd="slow" advTm="2515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lnSpcReduction="20000"/>
          </a:bodyPr>
          <a:lstStyle/>
          <a:p>
            <a:r>
              <a:rPr lang="en-GB" b="1" dirty="0"/>
              <a:t>IN 2020</a:t>
            </a:r>
            <a:r>
              <a:rPr lang="en-GB" dirty="0"/>
              <a:t> the whole world was impacted by a sudden event. Copies of SHARE magazine lay on dusty floors behind the locked doors of closed AA meeting rooms. Groups were not getting their magazines and we would have to find a way to remedy this. The trustees for SHARE and our sister magazine Roundabout met with the Board executive and it was agreed to put both magazines online for free. Through the exceptional efforts of GSO staff hard copy of our magazine continued to be posted out to individuals.</a:t>
            </a:r>
          </a:p>
          <a:p>
            <a:r>
              <a:rPr lang="en-GB" dirty="0"/>
              <a:t>After a whole year we reviewed the situation and began offering SHARE online at a cost of 50p. Meanwhile individual subscriptions of hard copy had risen reflecting the need for its continuance in that format. Our humble magazine put together by a small dedicated band of volunteers could not be halted by a pandemic, instead it evolved to meet the needs of the lonely alcoholic isolated from their meetings. For some it was their only resource of shared recovery through the written words of their Fellows. For all involved in SHARE magazine I can only express my heartfelt gratitude for those who served in the different and difficult “Pandemic Years.”</a:t>
            </a:r>
          </a:p>
          <a:p>
            <a:r>
              <a:rPr lang="en-GB" dirty="0"/>
              <a:t>Yours in love and service, </a:t>
            </a:r>
            <a:r>
              <a:rPr lang="en-GB" i="1" dirty="0"/>
              <a:t>Maxine W (SHARE Trustee 2018/21)</a:t>
            </a:r>
            <a:endParaRPr lang="en-GB" dirty="0"/>
          </a:p>
          <a:p>
            <a:endParaRPr lang="en-GB" dirty="0"/>
          </a:p>
        </p:txBody>
      </p:sp>
      <p:pic>
        <p:nvPicPr>
          <p:cNvPr id="7" name="Picture 6">
            <a:extLst>
              <a:ext uri="{FF2B5EF4-FFF2-40B4-BE49-F238E27FC236}">
                <a16:creationId xmlns:a16="http://schemas.microsoft.com/office/drawing/2014/main" id="{C283AC90-3337-A7E2-7683-177071151B8F}"/>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989245975"/>
      </p:ext>
    </p:extLst>
  </p:cSld>
  <p:clrMapOvr>
    <a:masterClrMapping/>
  </p:clrMapOvr>
  <mc:AlternateContent xmlns:mc="http://schemas.openxmlformats.org/markup-compatibility/2006" xmlns:p14="http://schemas.microsoft.com/office/powerpoint/2010/main">
    <mc:Choice Requires="p14">
      <p:transition spd="slow" p14:dur="2000" advTm="48672"/>
    </mc:Choice>
    <mc:Fallback xmlns="">
      <p:transition spd="slow" advTm="4867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solidFill>
                  <a:srgbClr val="00B050"/>
                </a:solidFill>
              </a:rPr>
              <a:t>SHARE History</a:t>
            </a:r>
            <a:br>
              <a:rPr lang="en-GB" dirty="0">
                <a:solidFill>
                  <a:srgbClr val="00B0F0"/>
                </a:solidFill>
              </a:rPr>
            </a:br>
            <a:r>
              <a:rPr lang="en-GB" dirty="0"/>
              <a:t> In 2022 we celebrated 50 Years of SHARE</a:t>
            </a:r>
            <a:br>
              <a:rPr lang="en-GB" dirty="0"/>
            </a:br>
            <a:endParaRPr lang="en-GB" dirty="0"/>
          </a:p>
        </p:txBody>
      </p:sp>
      <p:pic>
        <p:nvPicPr>
          <p:cNvPr id="4" name="Content Placeholder 3" descr="C:\Users\Owner\Documents\Documents\Bill Wilson\2022\Share History4REsources\SHARE Oct1972 Cover .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1968" y="2263650"/>
            <a:ext cx="2481942" cy="3344048"/>
          </a:xfrm>
          <a:prstGeom prst="rect">
            <a:avLst/>
          </a:prstGeom>
          <a:noFill/>
          <a:ln>
            <a:noFill/>
          </a:ln>
        </p:spPr>
      </p:pic>
      <p:pic>
        <p:nvPicPr>
          <p:cNvPr id="5" name="Picture 4" descr="C:\Users\Owner\Documents\Documents\Bill Wilson\2022\Share History4REsources\SHARE Oct 1982 cove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6648" y="2263650"/>
            <a:ext cx="2551132" cy="3344048"/>
          </a:xfrm>
          <a:prstGeom prst="rect">
            <a:avLst/>
          </a:prstGeom>
          <a:noFill/>
          <a:ln>
            <a:noFill/>
          </a:ln>
        </p:spPr>
      </p:pic>
      <p:pic>
        <p:nvPicPr>
          <p:cNvPr id="6" name="Picture 5" descr="C:\Users\Owner\Documents\Documents\Bill Wilson\2022\Share History4REsources\SHARE Oct 1992 cover.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3474" y="2263650"/>
            <a:ext cx="2551132" cy="3344048"/>
          </a:xfrm>
          <a:prstGeom prst="rect">
            <a:avLst/>
          </a:prstGeom>
          <a:noFill/>
          <a:ln>
            <a:noFill/>
          </a:ln>
        </p:spPr>
      </p:pic>
      <p:pic>
        <p:nvPicPr>
          <p:cNvPr id="7" name="Picture 6" descr="C:\Users\Owner\Documents\Documents\Bill Wilson\2022\Share History4REsources\SHARE Souse Mouse.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73413" y="2175424"/>
            <a:ext cx="2480388" cy="3432274"/>
          </a:xfrm>
          <a:prstGeom prst="rect">
            <a:avLst/>
          </a:prstGeom>
          <a:noFill/>
          <a:ln>
            <a:noFill/>
          </a:ln>
        </p:spPr>
      </p:pic>
      <p:pic>
        <p:nvPicPr>
          <p:cNvPr id="10" name="Picture 9">
            <a:extLst>
              <a:ext uri="{FF2B5EF4-FFF2-40B4-BE49-F238E27FC236}">
                <a16:creationId xmlns:a16="http://schemas.microsoft.com/office/drawing/2014/main" id="{74B4B087-0E75-F92E-001B-06F7E72EE148}"/>
              </a:ext>
            </a:extLst>
          </p:cNvPr>
          <p:cNvPicPr>
            <a:picLocks noChangeAspect="1"/>
          </p:cNvPicPr>
          <p:nvPr/>
        </p:nvPicPr>
        <p:blipFill>
          <a:blip r:embed="rId6"/>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562714003"/>
      </p:ext>
    </p:extLst>
  </p:cSld>
  <p:clrMapOvr>
    <a:masterClrMapping/>
  </p:clrMapOvr>
  <mc:AlternateContent xmlns:mc="http://schemas.openxmlformats.org/markup-compatibility/2006" xmlns:p14="http://schemas.microsoft.com/office/powerpoint/2010/main">
    <mc:Choice Requires="p14">
      <p:transition spd="slow" p14:dur="2000" advTm="12481"/>
    </mc:Choice>
    <mc:Fallback xmlns="">
      <p:transition spd="slow" advTm="1248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a:bodyPr>
          <a:lstStyle/>
          <a:p>
            <a:pPr marL="0" indent="0" algn="ctr">
              <a:buNone/>
            </a:pPr>
            <a:r>
              <a:rPr lang="en-GB" sz="4800" dirty="0"/>
              <a:t>For the 75</a:t>
            </a:r>
            <a:r>
              <a:rPr lang="en-GB" sz="4800" baseline="30000" dirty="0"/>
              <a:t>th</a:t>
            </a:r>
            <a:r>
              <a:rPr lang="en-GB" sz="4800" dirty="0"/>
              <a:t>  Anniversary of AA in the UK, a booklet was produced for every delegate which  included the History of our Regions and service structures. </a:t>
            </a:r>
          </a:p>
          <a:p>
            <a:pPr algn="ctr"/>
            <a:endParaRPr lang="en-GB" sz="4800" dirty="0"/>
          </a:p>
        </p:txBody>
      </p:sp>
      <p:pic>
        <p:nvPicPr>
          <p:cNvPr id="7" name="Picture 6">
            <a:extLst>
              <a:ext uri="{FF2B5EF4-FFF2-40B4-BE49-F238E27FC236}">
                <a16:creationId xmlns:a16="http://schemas.microsoft.com/office/drawing/2014/main" id="{03A0526A-BCFD-D747-594D-2C10F1F61AE7}"/>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410970062"/>
      </p:ext>
    </p:extLst>
  </p:cSld>
  <p:clrMapOvr>
    <a:masterClrMapping/>
  </p:clrMapOvr>
  <mc:AlternateContent xmlns:mc="http://schemas.openxmlformats.org/markup-compatibility/2006" xmlns:p14="http://schemas.microsoft.com/office/powerpoint/2010/main">
    <mc:Choice Requires="p14">
      <p:transition spd="slow" p14:dur="2000" advTm="6986"/>
    </mc:Choice>
    <mc:Fallback xmlns="">
      <p:transition spd="slow" advTm="698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lnSpcReduction="20000"/>
          </a:bodyPr>
          <a:lstStyle/>
          <a:p>
            <a:pPr algn="ctr"/>
            <a:r>
              <a:rPr lang="en-GB" sz="3200" b="1" dirty="0"/>
              <a:t>Editorial</a:t>
            </a:r>
            <a:r>
              <a:rPr lang="en-GB" sz="3200" dirty="0"/>
              <a:t>. For me these two pages of history show how SHARE has continued to be the voice of our Fellowship, members sharing their Experience, Strength and Hope since the birth of our magazine in 1949.  For many of us it is ‘</a:t>
            </a:r>
            <a:r>
              <a:rPr lang="en-GB" sz="3200" i="1" dirty="0"/>
              <a:t>Our meeting between meetings’</a:t>
            </a:r>
            <a:r>
              <a:rPr lang="en-GB" sz="3200" dirty="0"/>
              <a:t>. A copy can be by the bedside, with us on the train, with us on our travels or sharing with a member in a prison cell. We love SHARE! </a:t>
            </a:r>
          </a:p>
          <a:p>
            <a:pPr marL="0" indent="0" algn="ctr">
              <a:buNone/>
            </a:pPr>
            <a:r>
              <a:rPr lang="en-GB" sz="3200" i="1" dirty="0"/>
              <a:t>Stuart J. Editor (until December 2021)</a:t>
            </a:r>
            <a:endParaRPr lang="en-GB" sz="3200" dirty="0"/>
          </a:p>
          <a:p>
            <a:endParaRPr lang="en-GB" dirty="0"/>
          </a:p>
        </p:txBody>
      </p:sp>
      <p:pic>
        <p:nvPicPr>
          <p:cNvPr id="7" name="Picture 6">
            <a:extLst>
              <a:ext uri="{FF2B5EF4-FFF2-40B4-BE49-F238E27FC236}">
                <a16:creationId xmlns:a16="http://schemas.microsoft.com/office/drawing/2014/main" id="{DBF5004A-EBC7-6093-A14F-7ABF945A5A8C}"/>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446449207"/>
      </p:ext>
    </p:extLst>
  </p:cSld>
  <p:clrMapOvr>
    <a:masterClrMapping/>
  </p:clrMapOvr>
  <mc:AlternateContent xmlns:mc="http://schemas.openxmlformats.org/markup-compatibility/2006" xmlns:p14="http://schemas.microsoft.com/office/powerpoint/2010/main">
    <mc:Choice Requires="p14">
      <p:transition spd="slow" p14:dur="2000" advTm="22787"/>
    </mc:Choice>
    <mc:Fallback xmlns="">
      <p:transition spd="slow" advTm="2278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a:xfrm>
            <a:off x="677334" y="2160590"/>
            <a:ext cx="8596668" cy="3549746"/>
          </a:xfrm>
        </p:spPr>
        <p:txBody>
          <a:bodyPr>
            <a:normAutofit fontScale="85000" lnSpcReduction="20000"/>
          </a:bodyPr>
          <a:lstStyle/>
          <a:p>
            <a:pPr lvl="0" algn="ctr"/>
            <a:r>
              <a:rPr lang="en-GB" sz="4000" dirty="0"/>
              <a:t>In January 2023 we adopted the “brand guidelines” developed by consultants commissioned by the Board (Conference 2019)</a:t>
            </a:r>
          </a:p>
          <a:p>
            <a:pPr marL="0" lvl="0" indent="0" algn="ctr">
              <a:buNone/>
            </a:pPr>
            <a:r>
              <a:rPr lang="en-GB" sz="4000" dirty="0"/>
              <a:t> </a:t>
            </a:r>
          </a:p>
          <a:p>
            <a:pPr lvl="0" algn="ctr"/>
            <a:r>
              <a:rPr lang="en-GB" sz="4000" dirty="0"/>
              <a:t>In January 2024,the title was changed to Share, printed £2, download £1 </a:t>
            </a:r>
          </a:p>
          <a:p>
            <a:pPr marL="0" lvl="0" indent="0" algn="ctr">
              <a:buNone/>
            </a:pPr>
            <a:endParaRPr lang="en-GB" sz="4000" dirty="0"/>
          </a:p>
          <a:p>
            <a:pPr marL="0" lvl="0" indent="0" algn="ctr">
              <a:buNone/>
            </a:pPr>
            <a:endParaRPr lang="en-GB" sz="4000" dirty="0"/>
          </a:p>
          <a:p>
            <a:pPr lvl="0" algn="ctr"/>
            <a:endParaRPr lang="en-GB" sz="4000" dirty="0"/>
          </a:p>
          <a:p>
            <a:endParaRPr lang="en-GB" dirty="0"/>
          </a:p>
        </p:txBody>
      </p:sp>
      <p:pic>
        <p:nvPicPr>
          <p:cNvPr id="7" name="Picture 6">
            <a:extLst>
              <a:ext uri="{FF2B5EF4-FFF2-40B4-BE49-F238E27FC236}">
                <a16:creationId xmlns:a16="http://schemas.microsoft.com/office/drawing/2014/main" id="{03981870-23DA-CF53-EAE9-1271210DD4AB}"/>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462509562"/>
      </p:ext>
    </p:extLst>
  </p:cSld>
  <p:clrMapOvr>
    <a:masterClrMapping/>
  </p:clrMapOvr>
  <mc:AlternateContent xmlns:mc="http://schemas.openxmlformats.org/markup-compatibility/2006" xmlns:p14="http://schemas.microsoft.com/office/powerpoint/2010/main">
    <mc:Choice Requires="p14">
      <p:transition spd="slow" p14:dur="2000" advTm="15101"/>
    </mc:Choice>
    <mc:Fallback xmlns="">
      <p:transition spd="slow" advTm="15101"/>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774A70-5BB7-2726-DF50-D4337E592CC5}"/>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EE2903E6-76D3-5B39-5D11-1984E8F1F4FB}"/>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334867348"/>
      </p:ext>
    </p:extLst>
  </p:cSld>
  <p:clrMapOvr>
    <a:masterClrMapping/>
  </p:clrMapOvr>
  <mc:AlternateContent xmlns:mc="http://schemas.openxmlformats.org/markup-compatibility/2006" xmlns:p14="http://schemas.microsoft.com/office/powerpoint/2010/main">
    <mc:Choice Requires="p14">
      <p:transition spd="slow" p14:dur="2000" advTm="6705"/>
    </mc:Choice>
    <mc:Fallback xmlns="">
      <p:transition spd="slow" advTm="670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09F70-AF13-4C04-B642-A4715B23FB51}"/>
              </a:ext>
            </a:extLst>
          </p:cNvPr>
          <p:cNvSpPr>
            <a:spLocks noGrp="1"/>
          </p:cNvSpPr>
          <p:nvPr>
            <p:ph type="title"/>
          </p:nvPr>
        </p:nvSpPr>
        <p:spPr/>
        <p:txBody>
          <a:bodyPr/>
          <a:lstStyle/>
          <a:p>
            <a:pPr algn="ctr"/>
            <a:r>
              <a:rPr lang="en-GB" b="1" dirty="0"/>
              <a:t>PUBLICATION</a:t>
            </a:r>
          </a:p>
        </p:txBody>
      </p:sp>
      <p:sp>
        <p:nvSpPr>
          <p:cNvPr id="7" name="TextBox 6">
            <a:extLst>
              <a:ext uri="{FF2B5EF4-FFF2-40B4-BE49-F238E27FC236}">
                <a16:creationId xmlns:a16="http://schemas.microsoft.com/office/drawing/2014/main" id="{7E391B14-DBA1-4C60-A970-CBBD48D31BCB}"/>
              </a:ext>
            </a:extLst>
          </p:cNvPr>
          <p:cNvSpPr txBox="1"/>
          <p:nvPr/>
        </p:nvSpPr>
        <p:spPr>
          <a:xfrm>
            <a:off x="838200" y="1539551"/>
            <a:ext cx="10395857" cy="4893647"/>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monthly</a:t>
            </a:r>
          </a:p>
          <a:p>
            <a:pPr marL="285750" indent="-285750">
              <a:lnSpc>
                <a:spcPct val="200000"/>
              </a:lnSpc>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delivered to subscribers (£2) by first week of month</a:t>
            </a:r>
          </a:p>
          <a:p>
            <a:pPr marL="285750" indent="-285750">
              <a:lnSpc>
                <a:spcPct val="200000"/>
              </a:lnSpc>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c</a:t>
            </a:r>
            <a:r>
              <a:rPr lang="en-GB" sz="2400" dirty="0">
                <a:effectLst/>
                <a:latin typeface="Calibri" panose="020F0502020204030204" pitchFamily="34" charset="0"/>
                <a:ea typeface="Calibri" panose="020F0502020204030204" pitchFamily="34" charset="0"/>
                <a:cs typeface="Times New Roman" panose="02020603050405020304" pitchFamily="18" charset="0"/>
              </a:rPr>
              <a:t>opy to AA IT Team for download (</a:t>
            </a:r>
            <a:r>
              <a:rPr lang="en-GB" sz="2400" dirty="0">
                <a:latin typeface="Calibri" panose="020F0502020204030204" pitchFamily="34" charset="0"/>
                <a:ea typeface="Calibri" panose="020F0502020204030204" pitchFamily="34" charset="0"/>
                <a:cs typeface="Times New Roman" panose="02020603050405020304" pitchFamily="18" charset="0"/>
              </a:rPr>
              <a:t>£1</a:t>
            </a:r>
            <a:r>
              <a:rPr lang="en-GB" sz="24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nSpc>
                <a:spcPct val="200000"/>
              </a:lnSpc>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production is a Team effort</a:t>
            </a:r>
          </a:p>
          <a:p>
            <a:pPr marL="342900" indent="-342900">
              <a:lnSpc>
                <a:spcPct val="200000"/>
              </a:lnSpc>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day-to-day business is carried out electronically</a:t>
            </a:r>
          </a:p>
          <a:p>
            <a:pPr marL="342900" indent="-342900">
              <a:lnSpc>
                <a:spcPct val="200000"/>
              </a:lnSpc>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n understanding of deadlines is vital</a:t>
            </a:r>
          </a:p>
          <a:p>
            <a:pPr marL="285750" indent="-285750">
              <a:buFont typeface="Arial" panose="020B0604020202020204" pitchFamily="34" charset="0"/>
              <a:buChar char="•"/>
            </a:pPr>
            <a:endParaRPr lang="en-GB" sz="2400" dirty="0"/>
          </a:p>
        </p:txBody>
      </p:sp>
      <p:pic>
        <p:nvPicPr>
          <p:cNvPr id="8" name="Picture 7">
            <a:extLst>
              <a:ext uri="{FF2B5EF4-FFF2-40B4-BE49-F238E27FC236}">
                <a16:creationId xmlns:a16="http://schemas.microsoft.com/office/drawing/2014/main" id="{C9AEF3D6-1E3E-46E8-AD44-1BEF3EBE496E}"/>
              </a:ext>
            </a:extLst>
          </p:cNvPr>
          <p:cNvPicPr>
            <a:picLocks noChangeAspect="1"/>
          </p:cNvPicPr>
          <p:nvPr/>
        </p:nvPicPr>
        <p:blipFill>
          <a:blip r:embed="rId2"/>
          <a:stretch>
            <a:fillRect/>
          </a:stretch>
        </p:blipFill>
        <p:spPr>
          <a:xfrm>
            <a:off x="10779190" y="276484"/>
            <a:ext cx="1149220" cy="1149220"/>
          </a:xfrm>
          <a:prstGeom prst="rect">
            <a:avLst/>
          </a:prstGeom>
        </p:spPr>
      </p:pic>
    </p:spTree>
    <p:extLst>
      <p:ext uri="{BB962C8B-B14F-4D97-AF65-F5344CB8AC3E}">
        <p14:creationId xmlns:p14="http://schemas.microsoft.com/office/powerpoint/2010/main" val="2205372196"/>
      </p:ext>
    </p:extLst>
  </p:cSld>
  <p:clrMapOvr>
    <a:masterClrMapping/>
  </p:clrMapOvr>
  <mc:AlternateContent xmlns:mc="http://schemas.openxmlformats.org/markup-compatibility/2006" xmlns:p14="http://schemas.microsoft.com/office/powerpoint/2010/main">
    <mc:Choice Requires="p14">
      <p:transition spd="slow" p14:dur="2000" advTm="20789"/>
    </mc:Choice>
    <mc:Fallback xmlns="">
      <p:transition spd="slow" advTm="2078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0A13ACB-85B7-16BC-F66B-045A1C1A2D81}"/>
              </a:ext>
            </a:extLst>
          </p:cNvPr>
          <p:cNvGraphicFramePr>
            <a:graphicFrameLocks noGrp="1"/>
          </p:cNvGraphicFramePr>
          <p:nvPr>
            <p:extLst>
              <p:ext uri="{D42A27DB-BD31-4B8C-83A1-F6EECF244321}">
                <p14:modId xmlns:p14="http://schemas.microsoft.com/office/powerpoint/2010/main" val="4063953085"/>
              </p:ext>
            </p:extLst>
          </p:nvPr>
        </p:nvGraphicFramePr>
        <p:xfrm>
          <a:off x="876300" y="1809750"/>
          <a:ext cx="8439151" cy="3786816"/>
        </p:xfrm>
        <a:graphic>
          <a:graphicData uri="http://schemas.openxmlformats.org/drawingml/2006/table">
            <a:tbl>
              <a:tblPr firstRow="1" firstCol="1" bandRow="1"/>
              <a:tblGrid>
                <a:gridCol w="3737701">
                  <a:extLst>
                    <a:ext uri="{9D8B030D-6E8A-4147-A177-3AD203B41FA5}">
                      <a16:colId xmlns:a16="http://schemas.microsoft.com/office/drawing/2014/main" val="3878511971"/>
                    </a:ext>
                  </a:extLst>
                </a:gridCol>
                <a:gridCol w="4701450">
                  <a:extLst>
                    <a:ext uri="{9D8B030D-6E8A-4147-A177-3AD203B41FA5}">
                      <a16:colId xmlns:a16="http://schemas.microsoft.com/office/drawing/2014/main" val="4173471929"/>
                    </a:ext>
                  </a:extLst>
                </a:gridCol>
              </a:tblGrid>
              <a:tr h="670036">
                <a:tc>
                  <a: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Charon B</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trustee.LRN@gsogb.org.uk</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8815951"/>
                  </a:ext>
                </a:extLst>
              </a:tr>
              <a:tr h="686212">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Agnes (Editor)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share@aamail.org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8317480"/>
                  </a:ext>
                </a:extLst>
              </a:tr>
              <a:tr h="600435">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Bridget  (Assistant Editor)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asseditorshare.sc@aamail.org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51789"/>
                  </a:ext>
                </a:extLst>
              </a:tr>
              <a:tr h="627155">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Caroline (Reader &amp; Team Sec)</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share6.sc@aamail.org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720084"/>
                  </a:ext>
                </a:extLst>
              </a:tr>
              <a:tr h="590547">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Vikki (Reader)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share5.sc@aamail.org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683037"/>
                  </a:ext>
                </a:extLst>
              </a:tr>
              <a:tr h="612431">
                <a:tc>
                  <a: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Tony  (Reader)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share7.sc@aamail.org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998224"/>
                  </a:ext>
                </a:extLst>
              </a:tr>
            </a:tbl>
          </a:graphicData>
        </a:graphic>
      </p:graphicFrame>
      <p:sp>
        <p:nvSpPr>
          <p:cNvPr id="3" name="Title 1">
            <a:extLst>
              <a:ext uri="{FF2B5EF4-FFF2-40B4-BE49-F238E27FC236}">
                <a16:creationId xmlns:a16="http://schemas.microsoft.com/office/drawing/2014/main" id="{92A66C82-F874-5B00-27EA-2EF4EC22B83A}"/>
              </a:ext>
            </a:extLst>
          </p:cNvPr>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7200" b="1" dirty="0"/>
              <a:t>THE TEAM</a:t>
            </a:r>
          </a:p>
        </p:txBody>
      </p:sp>
      <p:pic>
        <p:nvPicPr>
          <p:cNvPr id="4" name="Picture 3">
            <a:extLst>
              <a:ext uri="{FF2B5EF4-FFF2-40B4-BE49-F238E27FC236}">
                <a16:creationId xmlns:a16="http://schemas.microsoft.com/office/drawing/2014/main" id="{B38CFE90-07FE-75C5-3FEF-33C2D9F2E617}"/>
              </a:ext>
            </a:extLst>
          </p:cNvPr>
          <p:cNvPicPr>
            <a:picLocks noChangeAspect="1"/>
          </p:cNvPicPr>
          <p:nvPr/>
        </p:nvPicPr>
        <p:blipFill>
          <a:blip r:embed="rId7"/>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567847481"/>
      </p:ext>
    </p:extLst>
  </p:cSld>
  <p:clrMapOvr>
    <a:masterClrMapping/>
  </p:clrMapOvr>
  <mc:AlternateContent xmlns:mc="http://schemas.openxmlformats.org/markup-compatibility/2006" xmlns:p14="http://schemas.microsoft.com/office/powerpoint/2010/main">
    <mc:Choice Requires="p14">
      <p:transition spd="slow" p14:dur="2000" advTm="12664"/>
    </mc:Choice>
    <mc:Fallback xmlns="">
      <p:transition spd="slow" advTm="1266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2B04-E759-48FF-96E0-C463F05A1976}"/>
              </a:ext>
            </a:extLst>
          </p:cNvPr>
          <p:cNvSpPr>
            <a:spLocks noGrp="1"/>
          </p:cNvSpPr>
          <p:nvPr>
            <p:ph type="ctrTitle"/>
          </p:nvPr>
        </p:nvSpPr>
        <p:spPr>
          <a:xfrm>
            <a:off x="852256" y="1122363"/>
            <a:ext cx="8655728" cy="1344612"/>
          </a:xfrm>
        </p:spPr>
        <p:txBody>
          <a:bodyPr>
            <a:normAutofit/>
          </a:bodyPr>
          <a:lstStyle/>
          <a:p>
            <a:r>
              <a:rPr lang="en-GB" sz="8000" b="1" dirty="0"/>
              <a:t>SHARE MAGAZINE</a:t>
            </a:r>
          </a:p>
        </p:txBody>
      </p:sp>
      <p:sp>
        <p:nvSpPr>
          <p:cNvPr id="3" name="Subtitle 2">
            <a:extLst>
              <a:ext uri="{FF2B5EF4-FFF2-40B4-BE49-F238E27FC236}">
                <a16:creationId xmlns:a16="http://schemas.microsoft.com/office/drawing/2014/main" id="{C5C8924B-EB72-4B20-B113-B5ED001BE58A}"/>
              </a:ext>
            </a:extLst>
          </p:cNvPr>
          <p:cNvSpPr>
            <a:spLocks noGrp="1"/>
          </p:cNvSpPr>
          <p:nvPr>
            <p:ph type="subTitle" idx="1"/>
          </p:nvPr>
        </p:nvSpPr>
        <p:spPr>
          <a:xfrm>
            <a:off x="1400175" y="2735263"/>
            <a:ext cx="7463907" cy="3389311"/>
          </a:xfrm>
          <a:effectLst>
            <a:glow rad="139700">
              <a:schemeClr val="accent2">
                <a:satMod val="175000"/>
                <a:alpha val="40000"/>
              </a:schemeClr>
            </a:glow>
          </a:effectLst>
        </p:spPr>
        <p:txBody>
          <a:bodyPr>
            <a:normAutofit/>
          </a:bodyPr>
          <a:lstStyle/>
          <a:p>
            <a:endParaRPr lang="en-GB" sz="4400" b="1" dirty="0"/>
          </a:p>
          <a:p>
            <a:pPr algn="ctr"/>
            <a:r>
              <a:rPr lang="en-GB" sz="4400" b="1" dirty="0">
                <a:solidFill>
                  <a:srgbClr val="FF0000"/>
                </a:solidFill>
              </a:rPr>
              <a:t> EDITOR</a:t>
            </a:r>
          </a:p>
          <a:p>
            <a:endParaRPr lang="en-GB" sz="4400" b="1" dirty="0"/>
          </a:p>
          <a:p>
            <a:pPr algn="ctr"/>
            <a:r>
              <a:rPr lang="en-GB" sz="4400" b="1" dirty="0"/>
              <a:t> Role and Responsibilities</a:t>
            </a: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2"/>
          <a:stretch>
            <a:fillRect/>
          </a:stretch>
        </p:blipFill>
        <p:spPr>
          <a:xfrm>
            <a:off x="10779190" y="136525"/>
            <a:ext cx="1149220" cy="1149220"/>
          </a:xfrm>
          <a:prstGeom prst="rect">
            <a:avLst/>
          </a:prstGeom>
        </p:spPr>
      </p:pic>
    </p:spTree>
    <p:extLst>
      <p:ext uri="{BB962C8B-B14F-4D97-AF65-F5344CB8AC3E}">
        <p14:creationId xmlns:p14="http://schemas.microsoft.com/office/powerpoint/2010/main" val="756128772"/>
      </p:ext>
    </p:extLst>
  </p:cSld>
  <p:clrMapOvr>
    <a:masterClrMapping/>
  </p:clrMapOvr>
  <mc:AlternateContent xmlns:mc="http://schemas.openxmlformats.org/markup-compatibility/2006" xmlns:p14="http://schemas.microsoft.com/office/powerpoint/2010/main">
    <mc:Choice Requires="p14">
      <p:transition spd="slow" p14:dur="2000" advTm="8536"/>
    </mc:Choice>
    <mc:Fallback xmlns="">
      <p:transition spd="slow" advTm="8536"/>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0E2E-ADD9-4F82-865E-02D55B432175}"/>
              </a:ext>
            </a:extLst>
          </p:cNvPr>
          <p:cNvSpPr>
            <a:spLocks noGrp="1"/>
          </p:cNvSpPr>
          <p:nvPr>
            <p:ph type="title"/>
          </p:nvPr>
        </p:nvSpPr>
        <p:spPr/>
        <p:txBody>
          <a:bodyPr/>
          <a:lstStyle/>
          <a:p>
            <a:pPr algn="ctr"/>
            <a:r>
              <a:rPr lang="en-GB" b="1" dirty="0"/>
              <a:t>WEEKLY</a:t>
            </a:r>
          </a:p>
        </p:txBody>
      </p:sp>
      <p:sp>
        <p:nvSpPr>
          <p:cNvPr id="4" name="TextBox 3">
            <a:extLst>
              <a:ext uri="{FF2B5EF4-FFF2-40B4-BE49-F238E27FC236}">
                <a16:creationId xmlns:a16="http://schemas.microsoft.com/office/drawing/2014/main" id="{7F120562-523A-45A2-9CD7-8905CEC0A8E6}"/>
              </a:ext>
            </a:extLst>
          </p:cNvPr>
          <p:cNvSpPr txBox="1"/>
          <p:nvPr/>
        </p:nvSpPr>
        <p:spPr>
          <a:xfrm>
            <a:off x="742949" y="1503120"/>
            <a:ext cx="10515599" cy="3769430"/>
          </a:xfrm>
          <a:prstGeom prst="rect">
            <a:avLst/>
          </a:prstGeom>
          <a:noFill/>
        </p:spPr>
        <p:txBody>
          <a:bodyPr wrap="square">
            <a:spAutoFit/>
          </a:bodyPr>
          <a:lstStyle/>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receive articles weekly by email</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r</a:t>
            </a:r>
            <a:r>
              <a:rPr lang="en-GB" sz="2400" dirty="0">
                <a:effectLst/>
                <a:latin typeface="Calibri" panose="020F0502020204030204" pitchFamily="34" charset="0"/>
                <a:ea typeface="Calibri" panose="020F0502020204030204" pitchFamily="34" charset="0"/>
                <a:cs typeface="Times New Roman" panose="02020603050405020304" pitchFamily="18" charset="0"/>
              </a:rPr>
              <a:t>ead original articles</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read edited articles, </a:t>
            </a:r>
            <a:r>
              <a:rPr lang="en-GB" sz="2400" dirty="0">
                <a:effectLst/>
                <a:latin typeface="Calibri" panose="020F0502020204030204" pitchFamily="34" charset="0"/>
                <a:ea typeface="Calibri" panose="020F0502020204030204" pitchFamily="34" charset="0"/>
                <a:cs typeface="Times New Roman" panose="02020603050405020304" pitchFamily="18" charset="0"/>
              </a:rPr>
              <a:t>ensuring the Share “House Style” has been complied with, and author's ‘voice</a:t>
            </a:r>
            <a:r>
              <a:rPr lang="en-GB" sz="2400" dirty="0">
                <a:latin typeface="Calibri" panose="020F0502020204030204" pitchFamily="34" charset="0"/>
                <a:ea typeface="Calibri" panose="020F0502020204030204" pitchFamily="34" charset="0"/>
                <a:cs typeface="Times New Roman" panose="02020603050405020304" pitchFamily="18" charset="0"/>
              </a:rPr>
              <a:t>’</a:t>
            </a:r>
            <a:r>
              <a:rPr lang="en-GB" sz="2400" dirty="0">
                <a:effectLst/>
                <a:latin typeface="Calibri" panose="020F0502020204030204" pitchFamily="34" charset="0"/>
                <a:ea typeface="Calibri" panose="020F0502020204030204" pitchFamily="34" charset="0"/>
                <a:cs typeface="Times New Roman" panose="02020603050405020304" pitchFamily="18" charset="0"/>
              </a:rPr>
              <a:t> has been maintained</a:t>
            </a:r>
          </a:p>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maintain articles spreadsheet </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maintain</a:t>
            </a:r>
            <a:r>
              <a:rPr lang="en-GB" sz="2400" dirty="0">
                <a:effectLst/>
                <a:latin typeface="Calibri" panose="020F0502020204030204" pitchFamily="34" charset="0"/>
                <a:ea typeface="Calibri" panose="020F0502020204030204" pitchFamily="34" charset="0"/>
                <a:cs typeface="Times New Roman" panose="02020603050405020304" pitchFamily="18" charset="0"/>
              </a:rPr>
              <a:t> good communication with the Assistant Editor</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6E8C82B7-3900-4889-A040-9F2BBC8ADC86}"/>
              </a:ext>
            </a:extLst>
          </p:cNvPr>
          <p:cNvPicPr>
            <a:picLocks noChangeAspect="1"/>
          </p:cNvPicPr>
          <p:nvPr/>
        </p:nvPicPr>
        <p:blipFill>
          <a:blip r:embed="rId2"/>
          <a:stretch>
            <a:fillRect/>
          </a:stretch>
        </p:blipFill>
        <p:spPr>
          <a:xfrm>
            <a:off x="10779190" y="140295"/>
            <a:ext cx="1149220" cy="1149220"/>
          </a:xfrm>
          <a:prstGeom prst="rect">
            <a:avLst/>
          </a:prstGeom>
        </p:spPr>
      </p:pic>
      <p:sp>
        <p:nvSpPr>
          <p:cNvPr id="9" name="TextBox 8">
            <a:extLst>
              <a:ext uri="{FF2B5EF4-FFF2-40B4-BE49-F238E27FC236}">
                <a16:creationId xmlns:a16="http://schemas.microsoft.com/office/drawing/2014/main" id="{594DB869-EF80-E8BC-1C3E-011648DE6FB1}"/>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a:t>
            </a:r>
          </a:p>
          <a:p>
            <a:r>
              <a:rPr lang="en-GB" sz="1800" b="1" dirty="0"/>
              <a:t>Role and Responsibilities</a:t>
            </a:r>
          </a:p>
        </p:txBody>
      </p:sp>
    </p:spTree>
    <p:extLst>
      <p:ext uri="{BB962C8B-B14F-4D97-AF65-F5344CB8AC3E}">
        <p14:creationId xmlns:p14="http://schemas.microsoft.com/office/powerpoint/2010/main" val="3594643749"/>
      </p:ext>
    </p:extLst>
  </p:cSld>
  <p:clrMapOvr>
    <a:masterClrMapping/>
  </p:clrMapOvr>
  <mc:AlternateContent xmlns:mc="http://schemas.openxmlformats.org/markup-compatibility/2006" xmlns:p14="http://schemas.microsoft.com/office/powerpoint/2010/main">
    <mc:Choice Requires="p14">
      <p:transition spd="slow" p14:dur="2000" advTm="20471"/>
    </mc:Choice>
    <mc:Fallback xmlns="">
      <p:transition spd="slow" advTm="20471"/>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E5F3-C1E4-4BEF-9DC4-327535CDE4C6}"/>
              </a:ext>
            </a:extLst>
          </p:cNvPr>
          <p:cNvSpPr>
            <a:spLocks noGrp="1"/>
          </p:cNvSpPr>
          <p:nvPr>
            <p:ph type="title"/>
          </p:nvPr>
        </p:nvSpPr>
        <p:spPr/>
        <p:txBody>
          <a:bodyPr/>
          <a:lstStyle/>
          <a:p>
            <a:pPr algn="ctr"/>
            <a:r>
              <a:rPr lang="en-GB" b="1" dirty="0"/>
              <a:t>RECORD KEEPING</a:t>
            </a:r>
          </a:p>
        </p:txBody>
      </p:sp>
      <p:sp>
        <p:nvSpPr>
          <p:cNvPr id="7" name="TextBox 6">
            <a:extLst>
              <a:ext uri="{FF2B5EF4-FFF2-40B4-BE49-F238E27FC236}">
                <a16:creationId xmlns:a16="http://schemas.microsoft.com/office/drawing/2014/main" id="{6C9EADB7-CCDA-4B52-8459-7A5B144F6FF2}"/>
              </a:ext>
            </a:extLst>
          </p:cNvPr>
          <p:cNvSpPr txBox="1"/>
          <p:nvPr/>
        </p:nvSpPr>
        <p:spPr>
          <a:xfrm>
            <a:off x="962025" y="1847850"/>
            <a:ext cx="10201275" cy="3835024"/>
          </a:xfrm>
          <a:prstGeom prst="rect">
            <a:avLst/>
          </a:prstGeom>
          <a:noFill/>
        </p:spPr>
        <p:txBody>
          <a:bodyPr wrap="square">
            <a:spAutoFit/>
          </a:bodyPr>
          <a:lstStyle/>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original </a:t>
            </a:r>
            <a:r>
              <a:rPr lang="en-GB" sz="2400" dirty="0">
                <a:effectLst/>
                <a:latin typeface="Calibri" panose="020F0502020204030204" pitchFamily="34" charset="0"/>
                <a:ea typeface="Calibri" panose="020F0502020204030204" pitchFamily="34" charset="0"/>
                <a:cs typeface="Times New Roman" panose="02020603050405020304" pitchFamily="18" charset="0"/>
              </a:rPr>
              <a:t>articles</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edited articles</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rticles spreadsheet</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manual folder </a:t>
            </a:r>
            <a:r>
              <a:rPr lang="en-GB" sz="2400" dirty="0">
                <a:effectLst/>
                <a:latin typeface="Calibri" panose="020F0502020204030204" pitchFamily="34" charset="0"/>
                <a:ea typeface="Calibri" panose="020F0502020204030204" pitchFamily="34" charset="0"/>
                <a:cs typeface="Times New Roman" panose="02020603050405020304" pitchFamily="18" charset="0"/>
              </a:rPr>
              <a:t>of all scores and comments</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Picture 7">
            <a:extLst>
              <a:ext uri="{FF2B5EF4-FFF2-40B4-BE49-F238E27FC236}">
                <a16:creationId xmlns:a16="http://schemas.microsoft.com/office/drawing/2014/main" id="{0DF0B291-C8A5-4E74-AF99-F57371AA97BC}"/>
              </a:ext>
            </a:extLst>
          </p:cNvPr>
          <p:cNvPicPr>
            <a:picLocks noChangeAspect="1"/>
          </p:cNvPicPr>
          <p:nvPr/>
        </p:nvPicPr>
        <p:blipFill>
          <a:blip r:embed="rId2"/>
          <a:stretch>
            <a:fillRect/>
          </a:stretch>
        </p:blipFill>
        <p:spPr>
          <a:xfrm>
            <a:off x="10779190" y="207963"/>
            <a:ext cx="1149220" cy="1149220"/>
          </a:xfrm>
          <a:prstGeom prst="rect">
            <a:avLst/>
          </a:prstGeom>
        </p:spPr>
      </p:pic>
      <p:sp>
        <p:nvSpPr>
          <p:cNvPr id="9" name="TextBox 8">
            <a:extLst>
              <a:ext uri="{FF2B5EF4-FFF2-40B4-BE49-F238E27FC236}">
                <a16:creationId xmlns:a16="http://schemas.microsoft.com/office/drawing/2014/main" id="{35A53776-4C6F-6DF9-56BA-F9DCDB03BF11}"/>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a:t>
            </a:r>
          </a:p>
          <a:p>
            <a:r>
              <a:rPr lang="en-GB" sz="1800" b="1" dirty="0"/>
              <a:t>Role and Responsibilities</a:t>
            </a:r>
          </a:p>
        </p:txBody>
      </p:sp>
    </p:spTree>
    <p:extLst>
      <p:ext uri="{BB962C8B-B14F-4D97-AF65-F5344CB8AC3E}">
        <p14:creationId xmlns:p14="http://schemas.microsoft.com/office/powerpoint/2010/main" val="2173071004"/>
      </p:ext>
    </p:extLst>
  </p:cSld>
  <p:clrMapOvr>
    <a:masterClrMapping/>
  </p:clrMapOvr>
  <mc:AlternateContent xmlns:mc="http://schemas.openxmlformats.org/markup-compatibility/2006" xmlns:p14="http://schemas.microsoft.com/office/powerpoint/2010/main">
    <mc:Choice Requires="p14">
      <p:transition spd="slow" p14:dur="2000" advTm="12424"/>
    </mc:Choice>
    <mc:Fallback xmlns="">
      <p:transition spd="slow" advTm="1242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74CB-205B-47B3-9F37-32943EFA4725}"/>
              </a:ext>
            </a:extLst>
          </p:cNvPr>
          <p:cNvSpPr>
            <a:spLocks noGrp="1"/>
          </p:cNvSpPr>
          <p:nvPr>
            <p:ph type="title"/>
          </p:nvPr>
        </p:nvSpPr>
        <p:spPr/>
        <p:txBody>
          <a:bodyPr/>
          <a:lstStyle/>
          <a:p>
            <a:pPr algn="ctr"/>
            <a:r>
              <a:rPr lang="en-GB" b="1" dirty="0"/>
              <a:t>MONTHLY</a:t>
            </a:r>
          </a:p>
        </p:txBody>
      </p:sp>
      <p:sp>
        <p:nvSpPr>
          <p:cNvPr id="4" name="TextBox 3">
            <a:extLst>
              <a:ext uri="{FF2B5EF4-FFF2-40B4-BE49-F238E27FC236}">
                <a16:creationId xmlns:a16="http://schemas.microsoft.com/office/drawing/2014/main" id="{C2CACCB1-C0C3-4E27-9141-E29D74193632}"/>
              </a:ext>
            </a:extLst>
          </p:cNvPr>
          <p:cNvSpPr txBox="1"/>
          <p:nvPr/>
        </p:nvSpPr>
        <p:spPr>
          <a:xfrm>
            <a:off x="838199" y="1411749"/>
            <a:ext cx="9780037" cy="5589735"/>
          </a:xfrm>
          <a:prstGeom prst="rect">
            <a:avLst/>
          </a:prstGeom>
          <a:noFill/>
        </p:spPr>
        <p:txBody>
          <a:bodyPr wrap="square">
            <a:spAutoFit/>
          </a:bodyPr>
          <a:lstStyle/>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prepare all content – articles, editorial, photos, flyers, inserts, quotes etc</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email content to graphic designer </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r</a:t>
            </a:r>
            <a:r>
              <a:rPr lang="en-GB" sz="2400" dirty="0">
                <a:effectLst/>
                <a:latin typeface="Calibri" panose="020F0502020204030204" pitchFamily="34" charset="0"/>
                <a:ea typeface="Calibri" panose="020F0502020204030204" pitchFamily="34" charset="0"/>
                <a:cs typeface="Times New Roman" panose="02020603050405020304" pitchFamily="18" charset="0"/>
              </a:rPr>
              <a:t>eceive draft copy </a:t>
            </a:r>
          </a:p>
          <a:p>
            <a:pPr marL="342900" indent="-342900">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proofread the magazine, collate with Assistant Editor proofreading comments </a:t>
            </a:r>
            <a:r>
              <a:rPr lang="en-GB" sz="2400" dirty="0">
                <a:latin typeface="Calibri" panose="020F0502020204030204" pitchFamily="34" charset="0"/>
                <a:ea typeface="Calibri" panose="020F0502020204030204" pitchFamily="34" charset="0"/>
                <a:cs typeface="Times New Roman" panose="02020603050405020304" pitchFamily="18" charset="0"/>
              </a:rPr>
              <a:t>and return to graphic designer</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liaise with graphic designer until final draft ready then sign off for Printers</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email editorial, selected four articles and download copy  to IT team </a:t>
            </a:r>
          </a:p>
          <a:p>
            <a:pPr marL="342900" indent="-342900">
              <a:lnSpc>
                <a:spcPct val="107000"/>
              </a:lnSpc>
              <a:spcAft>
                <a:spcPts val="800"/>
              </a:spcAft>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905E5D0B-1697-4724-8E8E-059F302A58AD}"/>
              </a:ext>
            </a:extLst>
          </p:cNvPr>
          <p:cNvPicPr>
            <a:picLocks noChangeAspect="1"/>
          </p:cNvPicPr>
          <p:nvPr/>
        </p:nvPicPr>
        <p:blipFill>
          <a:blip r:embed="rId2"/>
          <a:stretch>
            <a:fillRect/>
          </a:stretch>
        </p:blipFill>
        <p:spPr>
          <a:xfrm>
            <a:off x="10779188" y="136525"/>
            <a:ext cx="1149220" cy="1149220"/>
          </a:xfrm>
          <a:prstGeom prst="rect">
            <a:avLst/>
          </a:prstGeom>
        </p:spPr>
      </p:pic>
      <p:sp>
        <p:nvSpPr>
          <p:cNvPr id="9" name="TextBox 8">
            <a:extLst>
              <a:ext uri="{FF2B5EF4-FFF2-40B4-BE49-F238E27FC236}">
                <a16:creationId xmlns:a16="http://schemas.microsoft.com/office/drawing/2014/main" id="{04D08EC7-B9C9-1C24-676D-03DB3D6BD53E}"/>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a:t>
            </a:r>
          </a:p>
          <a:p>
            <a:r>
              <a:rPr lang="en-GB" sz="1800" b="1" dirty="0"/>
              <a:t>Role and Responsibilities</a:t>
            </a:r>
          </a:p>
        </p:txBody>
      </p:sp>
    </p:spTree>
    <p:extLst>
      <p:ext uri="{BB962C8B-B14F-4D97-AF65-F5344CB8AC3E}">
        <p14:creationId xmlns:p14="http://schemas.microsoft.com/office/powerpoint/2010/main" val="4058117367"/>
      </p:ext>
    </p:extLst>
  </p:cSld>
  <p:clrMapOvr>
    <a:masterClrMapping/>
  </p:clrMapOvr>
  <mc:AlternateContent xmlns:mc="http://schemas.openxmlformats.org/markup-compatibility/2006" xmlns:p14="http://schemas.microsoft.com/office/powerpoint/2010/main">
    <mc:Choice Requires="p14">
      <p:transition spd="slow" p14:dur="2000" advTm="21552"/>
    </mc:Choice>
    <mc:Fallback xmlns="">
      <p:transition spd="slow" advTm="2155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2B04-E759-48FF-96E0-C463F05A1976}"/>
              </a:ext>
            </a:extLst>
          </p:cNvPr>
          <p:cNvSpPr>
            <a:spLocks noGrp="1"/>
          </p:cNvSpPr>
          <p:nvPr>
            <p:ph type="ctrTitle"/>
          </p:nvPr>
        </p:nvSpPr>
        <p:spPr>
          <a:xfrm>
            <a:off x="852256" y="1122363"/>
            <a:ext cx="8655728" cy="1344612"/>
          </a:xfrm>
        </p:spPr>
        <p:txBody>
          <a:bodyPr>
            <a:normAutofit/>
          </a:bodyPr>
          <a:lstStyle/>
          <a:p>
            <a:r>
              <a:rPr lang="en-GB" sz="8000" b="1" dirty="0"/>
              <a:t>SHARE MAGAZINE</a:t>
            </a:r>
          </a:p>
        </p:txBody>
      </p:sp>
      <p:sp>
        <p:nvSpPr>
          <p:cNvPr id="3" name="Subtitle 2">
            <a:extLst>
              <a:ext uri="{FF2B5EF4-FFF2-40B4-BE49-F238E27FC236}">
                <a16:creationId xmlns:a16="http://schemas.microsoft.com/office/drawing/2014/main" id="{C5C8924B-EB72-4B20-B113-B5ED001BE58A}"/>
              </a:ext>
            </a:extLst>
          </p:cNvPr>
          <p:cNvSpPr>
            <a:spLocks noGrp="1"/>
          </p:cNvSpPr>
          <p:nvPr>
            <p:ph type="subTitle" idx="1"/>
          </p:nvPr>
        </p:nvSpPr>
        <p:spPr>
          <a:xfrm>
            <a:off x="1400175" y="2735263"/>
            <a:ext cx="7463907" cy="3389311"/>
          </a:xfrm>
          <a:effectLst>
            <a:glow rad="139700">
              <a:schemeClr val="accent2">
                <a:satMod val="175000"/>
                <a:alpha val="40000"/>
              </a:schemeClr>
            </a:glow>
          </a:effectLst>
        </p:spPr>
        <p:txBody>
          <a:bodyPr>
            <a:normAutofit/>
          </a:bodyPr>
          <a:lstStyle/>
          <a:p>
            <a:endParaRPr lang="en-GB" sz="4400" b="1" dirty="0"/>
          </a:p>
          <a:p>
            <a:pPr algn="ctr"/>
            <a:r>
              <a:rPr lang="en-GB" sz="4400" b="1" dirty="0">
                <a:solidFill>
                  <a:srgbClr val="FF0000"/>
                </a:solidFill>
              </a:rPr>
              <a:t>ASSISTANT EDITOR</a:t>
            </a:r>
          </a:p>
          <a:p>
            <a:endParaRPr lang="en-GB" sz="4400" b="1" dirty="0"/>
          </a:p>
          <a:p>
            <a:pPr algn="ctr"/>
            <a:r>
              <a:rPr lang="en-GB" sz="4400" b="1" dirty="0"/>
              <a:t> Role and Responsibilities</a:t>
            </a: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2"/>
          <a:stretch>
            <a:fillRect/>
          </a:stretch>
        </p:blipFill>
        <p:spPr>
          <a:xfrm>
            <a:off x="10779190" y="136525"/>
            <a:ext cx="1149220" cy="1149220"/>
          </a:xfrm>
          <a:prstGeom prst="rect">
            <a:avLst/>
          </a:prstGeom>
        </p:spPr>
      </p:pic>
    </p:spTree>
    <p:extLst>
      <p:ext uri="{BB962C8B-B14F-4D97-AF65-F5344CB8AC3E}">
        <p14:creationId xmlns:p14="http://schemas.microsoft.com/office/powerpoint/2010/main" val="863436375"/>
      </p:ext>
    </p:extLst>
  </p:cSld>
  <p:clrMapOvr>
    <a:masterClrMapping/>
  </p:clrMapOvr>
  <mc:AlternateContent xmlns:mc="http://schemas.openxmlformats.org/markup-compatibility/2006" xmlns:p14="http://schemas.microsoft.com/office/powerpoint/2010/main">
    <mc:Choice Requires="p14">
      <p:transition spd="slow" p14:dur="2000" advTm="8536"/>
    </mc:Choice>
    <mc:Fallback xmlns="">
      <p:transition spd="slow" advTm="853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0E2E-ADD9-4F82-865E-02D55B432175}"/>
              </a:ext>
            </a:extLst>
          </p:cNvPr>
          <p:cNvSpPr>
            <a:spLocks noGrp="1"/>
          </p:cNvSpPr>
          <p:nvPr>
            <p:ph type="title"/>
          </p:nvPr>
        </p:nvSpPr>
        <p:spPr/>
        <p:txBody>
          <a:bodyPr/>
          <a:lstStyle/>
          <a:p>
            <a:pPr algn="ctr"/>
            <a:r>
              <a:rPr lang="en-GB" b="1" dirty="0"/>
              <a:t>WEEKLY</a:t>
            </a:r>
          </a:p>
        </p:txBody>
      </p:sp>
      <p:sp>
        <p:nvSpPr>
          <p:cNvPr id="4" name="TextBox 3">
            <a:extLst>
              <a:ext uri="{FF2B5EF4-FFF2-40B4-BE49-F238E27FC236}">
                <a16:creationId xmlns:a16="http://schemas.microsoft.com/office/drawing/2014/main" id="{7F120562-523A-45A2-9CD7-8905CEC0A8E6}"/>
              </a:ext>
            </a:extLst>
          </p:cNvPr>
          <p:cNvSpPr txBox="1"/>
          <p:nvPr/>
        </p:nvSpPr>
        <p:spPr>
          <a:xfrm>
            <a:off x="742949" y="1503120"/>
            <a:ext cx="10515599" cy="4426020"/>
          </a:xfrm>
          <a:prstGeom prst="rect">
            <a:avLst/>
          </a:prstGeom>
          <a:noFill/>
        </p:spPr>
        <p:txBody>
          <a:bodyPr wrap="square">
            <a:spAutoFit/>
          </a:bodyPr>
          <a:lstStyle/>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receive articles weekly by email</a:t>
            </a:r>
          </a:p>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edit to correct spelling, punctuation </a:t>
            </a:r>
          </a:p>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ensure the Share “House Style” is complied with, while most importantly maintaining the author's ‘voice</a:t>
            </a:r>
            <a:r>
              <a:rPr lang="en-GB" sz="2400" dirty="0">
                <a:latin typeface="Calibri" panose="020F0502020204030204" pitchFamily="34" charset="0"/>
                <a:ea typeface="Calibri" panose="020F0502020204030204" pitchFamily="34" charset="0"/>
                <a:cs typeface="Times New Roman" panose="02020603050405020304" pitchFamily="18" charset="0"/>
              </a:rPr>
              <a:t>’</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score on suitability for publication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send on to the Editor together with any comments </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maintain</a:t>
            </a:r>
            <a:r>
              <a:rPr lang="en-GB" sz="2400" dirty="0">
                <a:effectLst/>
                <a:latin typeface="Calibri" panose="020F0502020204030204" pitchFamily="34" charset="0"/>
                <a:ea typeface="Calibri" panose="020F0502020204030204" pitchFamily="34" charset="0"/>
                <a:cs typeface="Times New Roman" panose="02020603050405020304" pitchFamily="18" charset="0"/>
              </a:rPr>
              <a:t> good communication with the Editor</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6E8C82B7-3900-4889-A040-9F2BBC8ADC86}"/>
              </a:ext>
            </a:extLst>
          </p:cNvPr>
          <p:cNvPicPr>
            <a:picLocks noChangeAspect="1"/>
          </p:cNvPicPr>
          <p:nvPr/>
        </p:nvPicPr>
        <p:blipFill>
          <a:blip r:embed="rId2"/>
          <a:stretch>
            <a:fillRect/>
          </a:stretch>
        </p:blipFill>
        <p:spPr>
          <a:xfrm>
            <a:off x="10779190" y="140295"/>
            <a:ext cx="1149220" cy="1149220"/>
          </a:xfrm>
          <a:prstGeom prst="rect">
            <a:avLst/>
          </a:prstGeom>
        </p:spPr>
      </p:pic>
      <p:sp>
        <p:nvSpPr>
          <p:cNvPr id="9" name="TextBox 8">
            <a:extLst>
              <a:ext uri="{FF2B5EF4-FFF2-40B4-BE49-F238E27FC236}">
                <a16:creationId xmlns:a16="http://schemas.microsoft.com/office/drawing/2014/main" id="{594DB869-EF80-E8BC-1C3E-011648DE6FB1}"/>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ASSISTANT EDITOR</a:t>
            </a:r>
          </a:p>
          <a:p>
            <a:r>
              <a:rPr lang="en-GB" sz="1800" b="1" dirty="0"/>
              <a:t>Role and Responsibilities</a:t>
            </a:r>
          </a:p>
        </p:txBody>
      </p:sp>
    </p:spTree>
    <p:extLst>
      <p:ext uri="{BB962C8B-B14F-4D97-AF65-F5344CB8AC3E}">
        <p14:creationId xmlns:p14="http://schemas.microsoft.com/office/powerpoint/2010/main" val="4059553532"/>
      </p:ext>
    </p:extLst>
  </p:cSld>
  <p:clrMapOvr>
    <a:masterClrMapping/>
  </p:clrMapOvr>
  <mc:AlternateContent xmlns:mc="http://schemas.openxmlformats.org/markup-compatibility/2006" xmlns:p14="http://schemas.microsoft.com/office/powerpoint/2010/main">
    <mc:Choice Requires="p14">
      <p:transition spd="slow" p14:dur="2000" advTm="20471"/>
    </mc:Choice>
    <mc:Fallback xmlns="">
      <p:transition spd="slow" advTm="20471"/>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E5F3-C1E4-4BEF-9DC4-327535CDE4C6}"/>
              </a:ext>
            </a:extLst>
          </p:cNvPr>
          <p:cNvSpPr>
            <a:spLocks noGrp="1"/>
          </p:cNvSpPr>
          <p:nvPr>
            <p:ph type="title"/>
          </p:nvPr>
        </p:nvSpPr>
        <p:spPr/>
        <p:txBody>
          <a:bodyPr/>
          <a:lstStyle/>
          <a:p>
            <a:pPr algn="ctr"/>
            <a:r>
              <a:rPr lang="en-GB" b="1" dirty="0"/>
              <a:t>RECORD KEEPING</a:t>
            </a:r>
          </a:p>
        </p:txBody>
      </p:sp>
      <p:sp>
        <p:nvSpPr>
          <p:cNvPr id="7" name="TextBox 6">
            <a:extLst>
              <a:ext uri="{FF2B5EF4-FFF2-40B4-BE49-F238E27FC236}">
                <a16:creationId xmlns:a16="http://schemas.microsoft.com/office/drawing/2014/main" id="{6C9EADB7-CCDA-4B52-8459-7A5B144F6FF2}"/>
              </a:ext>
            </a:extLst>
          </p:cNvPr>
          <p:cNvSpPr txBox="1"/>
          <p:nvPr/>
        </p:nvSpPr>
        <p:spPr>
          <a:xfrm>
            <a:off x="962025" y="1847850"/>
            <a:ext cx="10201275" cy="3835024"/>
          </a:xfrm>
          <a:prstGeom prst="rect">
            <a:avLst/>
          </a:prstGeom>
          <a:noFill/>
        </p:spPr>
        <p:txBody>
          <a:bodyPr wrap="square">
            <a:spAutoFit/>
          </a:bodyPr>
          <a:lstStyle/>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original </a:t>
            </a:r>
            <a:r>
              <a:rPr lang="en-GB" sz="2400" dirty="0">
                <a:effectLst/>
                <a:latin typeface="Calibri" panose="020F0502020204030204" pitchFamily="34" charset="0"/>
                <a:ea typeface="Calibri" panose="020F0502020204030204" pitchFamily="34" charset="0"/>
                <a:cs typeface="Times New Roman" panose="02020603050405020304" pitchFamily="18" charset="0"/>
              </a:rPr>
              <a:t>articles</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edited articles</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rticles spreadsheet</a:t>
            </a:r>
          </a:p>
          <a:p>
            <a:pPr marL="342900" indent="-342900">
              <a:lnSpc>
                <a:spcPct val="20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manual folder </a:t>
            </a:r>
            <a:r>
              <a:rPr lang="en-GB" sz="2400" dirty="0">
                <a:effectLst/>
                <a:latin typeface="Calibri" panose="020F0502020204030204" pitchFamily="34" charset="0"/>
                <a:ea typeface="Calibri" panose="020F0502020204030204" pitchFamily="34" charset="0"/>
                <a:cs typeface="Times New Roman" panose="02020603050405020304" pitchFamily="18" charset="0"/>
              </a:rPr>
              <a:t>of all scores and comments</a:t>
            </a:r>
          </a:p>
          <a:p>
            <a:pPr>
              <a:lnSpc>
                <a:spcPct val="107000"/>
              </a:lnSpc>
              <a:spcAft>
                <a:spcPts val="80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Picture 7">
            <a:extLst>
              <a:ext uri="{FF2B5EF4-FFF2-40B4-BE49-F238E27FC236}">
                <a16:creationId xmlns:a16="http://schemas.microsoft.com/office/drawing/2014/main" id="{0DF0B291-C8A5-4E74-AF99-F57371AA97BC}"/>
              </a:ext>
            </a:extLst>
          </p:cNvPr>
          <p:cNvPicPr>
            <a:picLocks noChangeAspect="1"/>
          </p:cNvPicPr>
          <p:nvPr/>
        </p:nvPicPr>
        <p:blipFill>
          <a:blip r:embed="rId2"/>
          <a:stretch>
            <a:fillRect/>
          </a:stretch>
        </p:blipFill>
        <p:spPr>
          <a:xfrm>
            <a:off x="10779190" y="207963"/>
            <a:ext cx="1149220" cy="1149220"/>
          </a:xfrm>
          <a:prstGeom prst="rect">
            <a:avLst/>
          </a:prstGeom>
        </p:spPr>
      </p:pic>
      <p:sp>
        <p:nvSpPr>
          <p:cNvPr id="9" name="TextBox 8">
            <a:extLst>
              <a:ext uri="{FF2B5EF4-FFF2-40B4-BE49-F238E27FC236}">
                <a16:creationId xmlns:a16="http://schemas.microsoft.com/office/drawing/2014/main" id="{35A53776-4C6F-6DF9-56BA-F9DCDB03BF11}"/>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ASSISTANT EDITOR</a:t>
            </a:r>
          </a:p>
          <a:p>
            <a:r>
              <a:rPr lang="en-GB" sz="1800" b="1" dirty="0"/>
              <a:t>Role and Responsibilities</a:t>
            </a:r>
          </a:p>
        </p:txBody>
      </p:sp>
    </p:spTree>
    <p:extLst>
      <p:ext uri="{BB962C8B-B14F-4D97-AF65-F5344CB8AC3E}">
        <p14:creationId xmlns:p14="http://schemas.microsoft.com/office/powerpoint/2010/main" val="236514312"/>
      </p:ext>
    </p:extLst>
  </p:cSld>
  <p:clrMapOvr>
    <a:masterClrMapping/>
  </p:clrMapOvr>
  <mc:AlternateContent xmlns:mc="http://schemas.openxmlformats.org/markup-compatibility/2006" xmlns:p14="http://schemas.microsoft.com/office/powerpoint/2010/main">
    <mc:Choice Requires="p14">
      <p:transition spd="slow" p14:dur="2000" advTm="12424"/>
    </mc:Choice>
    <mc:Fallback xmlns="">
      <p:transition spd="slow" advTm="1242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B74CB-205B-47B3-9F37-32943EFA4725}"/>
              </a:ext>
            </a:extLst>
          </p:cNvPr>
          <p:cNvSpPr>
            <a:spLocks noGrp="1"/>
          </p:cNvSpPr>
          <p:nvPr>
            <p:ph type="title"/>
          </p:nvPr>
        </p:nvSpPr>
        <p:spPr/>
        <p:txBody>
          <a:bodyPr/>
          <a:lstStyle/>
          <a:p>
            <a:pPr algn="ctr"/>
            <a:r>
              <a:rPr lang="en-GB" b="1" dirty="0"/>
              <a:t>MONTHLY</a:t>
            </a:r>
          </a:p>
        </p:txBody>
      </p:sp>
      <p:sp>
        <p:nvSpPr>
          <p:cNvPr id="4" name="TextBox 3">
            <a:extLst>
              <a:ext uri="{FF2B5EF4-FFF2-40B4-BE49-F238E27FC236}">
                <a16:creationId xmlns:a16="http://schemas.microsoft.com/office/drawing/2014/main" id="{C2CACCB1-C0C3-4E27-9141-E29D74193632}"/>
              </a:ext>
            </a:extLst>
          </p:cNvPr>
          <p:cNvSpPr txBox="1"/>
          <p:nvPr/>
        </p:nvSpPr>
        <p:spPr>
          <a:xfrm>
            <a:off x="838199" y="1411749"/>
            <a:ext cx="9477653" cy="5035738"/>
          </a:xfrm>
          <a:prstGeom prst="rect">
            <a:avLst/>
          </a:prstGeom>
          <a:noFill/>
        </p:spPr>
        <p:txBody>
          <a:bodyPr wrap="square">
            <a:spAutoFit/>
          </a:bodyPr>
          <a:lstStyle/>
          <a:p>
            <a:pPr>
              <a:lnSpc>
                <a:spcPct val="107000"/>
              </a:lnSpc>
              <a:spcAft>
                <a:spcPts val="800"/>
              </a:spcAft>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a</a:t>
            </a:r>
            <a:r>
              <a:rPr lang="en-GB" sz="2400" dirty="0">
                <a:effectLst/>
                <a:latin typeface="Calibri" panose="020F0502020204030204" pitchFamily="34" charset="0"/>
                <a:ea typeface="Calibri" panose="020F0502020204030204" pitchFamily="34" charset="0"/>
                <a:cs typeface="Times New Roman" panose="02020603050405020304" pitchFamily="18" charset="0"/>
              </a:rPr>
              <a:t>dhere </a:t>
            </a:r>
            <a:r>
              <a:rPr lang="en-GB" sz="2400" dirty="0">
                <a:latin typeface="Calibri" panose="020F0502020204030204" pitchFamily="34" charset="0"/>
                <a:ea typeface="Calibri" panose="020F0502020204030204" pitchFamily="34" charset="0"/>
                <a:cs typeface="Times New Roman" panose="02020603050405020304" pitchFamily="18" charset="0"/>
              </a:rPr>
              <a:t>to scheduled deadlines</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r</a:t>
            </a:r>
            <a:r>
              <a:rPr lang="en-GB" sz="2400" dirty="0">
                <a:effectLst/>
                <a:latin typeface="Calibri" panose="020F0502020204030204" pitchFamily="34" charset="0"/>
                <a:ea typeface="Calibri" panose="020F0502020204030204" pitchFamily="34" charset="0"/>
                <a:cs typeface="Times New Roman" panose="02020603050405020304" pitchFamily="18" charset="0"/>
              </a:rPr>
              <a:t>eceive a proof copy of the magazine </a:t>
            </a:r>
          </a:p>
          <a:p>
            <a:pPr marL="342900" indent="-342900">
              <a:spcAft>
                <a:spcPts val="8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proofread the whole magazine within 48 hours, emailing the Editor with any amendments</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select and send quotes</a:t>
            </a:r>
          </a:p>
          <a:p>
            <a:pPr marL="342900" indent="-342900">
              <a:lnSpc>
                <a:spcPct val="150000"/>
              </a:lnSpc>
              <a:spcAft>
                <a:spcPts val="800"/>
              </a:spcAft>
              <a:buFont typeface="Arial" panose="020B0604020202020204" pitchFamily="34" charset="0"/>
              <a:buChar char="•"/>
            </a:pPr>
            <a:r>
              <a:rPr lang="en-GB" sz="2400" dirty="0">
                <a:latin typeface="Calibri" panose="020F0502020204030204" pitchFamily="34" charset="0"/>
                <a:ea typeface="Calibri" panose="020F0502020204030204" pitchFamily="34" charset="0"/>
                <a:cs typeface="Times New Roman" panose="02020603050405020304" pitchFamily="18" charset="0"/>
              </a:rPr>
              <a:t>send editorial, selected four articles and pdf to IT team </a:t>
            </a:r>
          </a:p>
          <a:p>
            <a:pPr marL="342900" indent="-342900">
              <a:lnSpc>
                <a:spcPct val="107000"/>
              </a:lnSpc>
              <a:spcAft>
                <a:spcPts val="800"/>
              </a:spcAft>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905E5D0B-1697-4724-8E8E-059F302A58AD}"/>
              </a:ext>
            </a:extLst>
          </p:cNvPr>
          <p:cNvPicPr>
            <a:picLocks noChangeAspect="1"/>
          </p:cNvPicPr>
          <p:nvPr/>
        </p:nvPicPr>
        <p:blipFill>
          <a:blip r:embed="rId2"/>
          <a:stretch>
            <a:fillRect/>
          </a:stretch>
        </p:blipFill>
        <p:spPr>
          <a:xfrm>
            <a:off x="10779188" y="136525"/>
            <a:ext cx="1149220" cy="1149220"/>
          </a:xfrm>
          <a:prstGeom prst="rect">
            <a:avLst/>
          </a:prstGeom>
        </p:spPr>
      </p:pic>
      <p:sp>
        <p:nvSpPr>
          <p:cNvPr id="9" name="TextBox 8">
            <a:extLst>
              <a:ext uri="{FF2B5EF4-FFF2-40B4-BE49-F238E27FC236}">
                <a16:creationId xmlns:a16="http://schemas.microsoft.com/office/drawing/2014/main" id="{04D08EC7-B9C9-1C24-676D-03DB3D6BD53E}"/>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ASSISTANT EDITOR</a:t>
            </a:r>
          </a:p>
          <a:p>
            <a:r>
              <a:rPr lang="en-GB" sz="1800" b="1" dirty="0"/>
              <a:t>Role and Responsibilities</a:t>
            </a:r>
          </a:p>
        </p:txBody>
      </p:sp>
    </p:spTree>
    <p:extLst>
      <p:ext uri="{BB962C8B-B14F-4D97-AF65-F5344CB8AC3E}">
        <p14:creationId xmlns:p14="http://schemas.microsoft.com/office/powerpoint/2010/main" val="4139196763"/>
      </p:ext>
    </p:extLst>
  </p:cSld>
  <p:clrMapOvr>
    <a:masterClrMapping/>
  </p:clrMapOvr>
  <mc:AlternateContent xmlns:mc="http://schemas.openxmlformats.org/markup-compatibility/2006" xmlns:p14="http://schemas.microsoft.com/office/powerpoint/2010/main">
    <mc:Choice Requires="p14">
      <p:transition spd="slow" p14:dur="2000" advTm="21552"/>
    </mc:Choice>
    <mc:Fallback xmlns="">
      <p:transition spd="slow" advTm="21552"/>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A00C-B503-4920-AB22-D18D2A78496A}"/>
              </a:ext>
            </a:extLst>
          </p:cNvPr>
          <p:cNvSpPr>
            <a:spLocks noGrp="1"/>
          </p:cNvSpPr>
          <p:nvPr>
            <p:ph type="title"/>
          </p:nvPr>
        </p:nvSpPr>
        <p:spPr/>
        <p:txBody>
          <a:bodyPr/>
          <a:lstStyle/>
          <a:p>
            <a:pPr algn="ctr"/>
            <a:r>
              <a:rPr lang="en-GB" b="1" dirty="0"/>
              <a:t>Ad-Hoc</a:t>
            </a:r>
          </a:p>
        </p:txBody>
      </p:sp>
      <p:sp>
        <p:nvSpPr>
          <p:cNvPr id="4" name="TextBox 3">
            <a:extLst>
              <a:ext uri="{FF2B5EF4-FFF2-40B4-BE49-F238E27FC236}">
                <a16:creationId xmlns:a16="http://schemas.microsoft.com/office/drawing/2014/main" id="{A96BF385-0C25-4540-940C-437CCDA1A17A}"/>
              </a:ext>
            </a:extLst>
          </p:cNvPr>
          <p:cNvSpPr txBox="1"/>
          <p:nvPr/>
        </p:nvSpPr>
        <p:spPr>
          <a:xfrm>
            <a:off x="714374" y="2010323"/>
            <a:ext cx="10515599" cy="2556469"/>
          </a:xfrm>
          <a:prstGeom prst="rect">
            <a:avLst/>
          </a:prstGeom>
          <a:noFill/>
        </p:spPr>
        <p:txBody>
          <a:bodyPr wrap="square">
            <a:spAutoFit/>
          </a:bodyPr>
          <a:lstStyle/>
          <a:p>
            <a:pPr marL="342900" indent="-342900">
              <a:lnSpc>
                <a:spcPct val="150000"/>
              </a:lnSpc>
              <a:spcAft>
                <a:spcPts val="800"/>
              </a:spcAft>
              <a:buFont typeface="Arial" panose="020B0604020202020204" pitchFamily="34" charset="0"/>
              <a:buChar char="•"/>
            </a:pP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attend</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up to 4 meetings per year, either in person at York GSO, or online</a:t>
            </a:r>
          </a:p>
          <a:p>
            <a:pPr>
              <a:lnSpc>
                <a:spcPct val="150000"/>
              </a:lnSpc>
              <a:spcAft>
                <a:spcPts val="800"/>
              </a:spcAft>
            </a:pPr>
            <a:endPar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meetings are an integral part of this role and attendance is a requirement.</a:t>
            </a:r>
            <a:r>
              <a:rPr lang="en-GB"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Picture 7">
            <a:extLst>
              <a:ext uri="{FF2B5EF4-FFF2-40B4-BE49-F238E27FC236}">
                <a16:creationId xmlns:a16="http://schemas.microsoft.com/office/drawing/2014/main" id="{56422069-AB28-4930-B2EB-5571ACD2B147}"/>
              </a:ext>
            </a:extLst>
          </p:cNvPr>
          <p:cNvPicPr>
            <a:picLocks noChangeAspect="1"/>
          </p:cNvPicPr>
          <p:nvPr/>
        </p:nvPicPr>
        <p:blipFill>
          <a:blip r:embed="rId2"/>
          <a:stretch>
            <a:fillRect/>
          </a:stretch>
        </p:blipFill>
        <p:spPr>
          <a:xfrm>
            <a:off x="10779190" y="220765"/>
            <a:ext cx="1149220" cy="1149220"/>
          </a:xfrm>
          <a:prstGeom prst="rect">
            <a:avLst/>
          </a:prstGeom>
        </p:spPr>
      </p:pic>
      <p:sp>
        <p:nvSpPr>
          <p:cNvPr id="9" name="TextBox 8">
            <a:extLst>
              <a:ext uri="{FF2B5EF4-FFF2-40B4-BE49-F238E27FC236}">
                <a16:creationId xmlns:a16="http://schemas.microsoft.com/office/drawing/2014/main" id="{4DFF8A8A-43A1-6566-B6C4-662D28D01D04}"/>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ASSISTANT EDITOR</a:t>
            </a:r>
          </a:p>
          <a:p>
            <a:r>
              <a:rPr lang="en-GB" sz="1800" b="1" dirty="0"/>
              <a:t>Role and Responsibilities</a:t>
            </a:r>
          </a:p>
        </p:txBody>
      </p:sp>
    </p:spTree>
    <p:extLst>
      <p:ext uri="{BB962C8B-B14F-4D97-AF65-F5344CB8AC3E}">
        <p14:creationId xmlns:p14="http://schemas.microsoft.com/office/powerpoint/2010/main" val="3881971662"/>
      </p:ext>
    </p:extLst>
  </p:cSld>
  <p:clrMapOvr>
    <a:masterClrMapping/>
  </p:clrMapOvr>
  <mc:AlternateContent xmlns:mc="http://schemas.openxmlformats.org/markup-compatibility/2006" xmlns:p14="http://schemas.microsoft.com/office/powerpoint/2010/main">
    <mc:Choice Requires="p14">
      <p:transition spd="slow" p14:dur="2000" advTm="13815"/>
    </mc:Choice>
    <mc:Fallback xmlns="">
      <p:transition spd="slow" advTm="13815"/>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8F672CA-BC97-F9A5-E6BE-656E76783160}"/>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839889E0-E5F7-7246-90A7-0F4418BCFF1F}"/>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340382359"/>
      </p:ext>
    </p:extLst>
  </p:cSld>
  <p:clrMapOvr>
    <a:masterClrMapping/>
  </p:clrMapOvr>
  <mc:AlternateContent xmlns:mc="http://schemas.openxmlformats.org/markup-compatibility/2006" xmlns:p14="http://schemas.microsoft.com/office/powerpoint/2010/main">
    <mc:Choice Requires="p14">
      <p:transition spd="slow" p14:dur="2000" advTm="6982"/>
    </mc:Choice>
    <mc:Fallback xmlns="">
      <p:transition spd="slow" advTm="698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85000" lnSpcReduction="20000"/>
          </a:bodyPr>
          <a:lstStyle/>
          <a:p>
            <a:pPr marL="0" indent="0" algn="ctr">
              <a:buNone/>
            </a:pPr>
            <a:r>
              <a:rPr lang="en-GB" sz="4400" dirty="0"/>
              <a:t>Share magazine originated from a newsletter first produced by the London group. There were around a dozen members, and they produced their first monthly Newsletter in January 1949 producing 25 foolscap (look that one up!) copies typewritten and stencilled.</a:t>
            </a:r>
          </a:p>
          <a:p>
            <a:pPr algn="ctr"/>
            <a:endParaRPr lang="en-GB" sz="4400" dirty="0"/>
          </a:p>
        </p:txBody>
      </p:sp>
      <p:pic>
        <p:nvPicPr>
          <p:cNvPr id="7" name="Picture 6">
            <a:extLst>
              <a:ext uri="{FF2B5EF4-FFF2-40B4-BE49-F238E27FC236}">
                <a16:creationId xmlns:a16="http://schemas.microsoft.com/office/drawing/2014/main" id="{CF6F07B6-91E9-2907-2387-DE1A964AB0E0}"/>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539935360"/>
      </p:ext>
    </p:extLst>
  </p:cSld>
  <p:clrMapOvr>
    <a:masterClrMapping/>
  </p:clrMapOvr>
  <mc:AlternateContent xmlns:mc="http://schemas.openxmlformats.org/markup-compatibility/2006" xmlns:p14="http://schemas.microsoft.com/office/powerpoint/2010/main">
    <mc:Choice Requires="p14">
      <p:transition spd="slow" p14:dur="2000" advTm="1052"/>
    </mc:Choice>
    <mc:Fallback xmlns="">
      <p:transition spd="slow" advTm="105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2B04-E759-48FF-96E0-C463F05A1976}"/>
              </a:ext>
            </a:extLst>
          </p:cNvPr>
          <p:cNvSpPr>
            <a:spLocks noGrp="1"/>
          </p:cNvSpPr>
          <p:nvPr>
            <p:ph type="ctrTitle"/>
          </p:nvPr>
        </p:nvSpPr>
        <p:spPr>
          <a:xfrm>
            <a:off x="1127464" y="1122363"/>
            <a:ext cx="8495930" cy="1344612"/>
          </a:xfrm>
        </p:spPr>
        <p:txBody>
          <a:bodyPr>
            <a:normAutofit/>
          </a:bodyPr>
          <a:lstStyle/>
          <a:p>
            <a:pPr algn="ctr"/>
            <a:r>
              <a:rPr lang="en-GB" sz="8000" b="1" dirty="0"/>
              <a:t>SHARE MAGAZINE</a:t>
            </a:r>
          </a:p>
        </p:txBody>
      </p:sp>
      <p:sp>
        <p:nvSpPr>
          <p:cNvPr id="3" name="Subtitle 2">
            <a:extLst>
              <a:ext uri="{FF2B5EF4-FFF2-40B4-BE49-F238E27FC236}">
                <a16:creationId xmlns:a16="http://schemas.microsoft.com/office/drawing/2014/main" id="{C5C8924B-EB72-4B20-B113-B5ED001BE58A}"/>
              </a:ext>
            </a:extLst>
          </p:cNvPr>
          <p:cNvSpPr>
            <a:spLocks noGrp="1"/>
          </p:cNvSpPr>
          <p:nvPr>
            <p:ph type="subTitle" idx="1"/>
          </p:nvPr>
        </p:nvSpPr>
        <p:spPr>
          <a:xfrm>
            <a:off x="1400175" y="2735263"/>
            <a:ext cx="7020344" cy="3389311"/>
          </a:xfrm>
        </p:spPr>
        <p:txBody>
          <a:bodyPr>
            <a:normAutofit/>
          </a:bodyPr>
          <a:lstStyle/>
          <a:p>
            <a:endParaRPr lang="en-GB" sz="4400" b="1" dirty="0"/>
          </a:p>
          <a:p>
            <a:pPr algn="ctr"/>
            <a:r>
              <a:rPr lang="en-GB" sz="4400" b="1" dirty="0">
                <a:solidFill>
                  <a:srgbClr val="FF0000"/>
                </a:solidFill>
              </a:rPr>
              <a:t>EDITORIAL READER</a:t>
            </a:r>
          </a:p>
          <a:p>
            <a:endParaRPr lang="en-GB" sz="4400" b="1" dirty="0"/>
          </a:p>
          <a:p>
            <a:pPr algn="ctr"/>
            <a:r>
              <a:rPr lang="en-GB" sz="4400" b="1" dirty="0"/>
              <a:t> Role and Responsibilities</a:t>
            </a: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2"/>
          <a:stretch>
            <a:fillRect/>
          </a:stretch>
        </p:blipFill>
        <p:spPr>
          <a:xfrm>
            <a:off x="10779190" y="136525"/>
            <a:ext cx="1149220" cy="1149220"/>
          </a:xfrm>
          <a:prstGeom prst="rect">
            <a:avLst/>
          </a:prstGeom>
        </p:spPr>
      </p:pic>
    </p:spTree>
    <p:extLst>
      <p:ext uri="{BB962C8B-B14F-4D97-AF65-F5344CB8AC3E}">
        <p14:creationId xmlns:p14="http://schemas.microsoft.com/office/powerpoint/2010/main" val="346115724"/>
      </p:ext>
    </p:extLst>
  </p:cSld>
  <p:clrMapOvr>
    <a:masterClrMapping/>
  </p:clrMapOvr>
  <mc:AlternateContent xmlns:mc="http://schemas.openxmlformats.org/markup-compatibility/2006" xmlns:p14="http://schemas.microsoft.com/office/powerpoint/2010/main">
    <mc:Choice Requires="p14">
      <p:transition spd="slow" p14:dur="2000" advTm="10511"/>
    </mc:Choice>
    <mc:Fallback xmlns="">
      <p:transition spd="slow" advTm="1051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89BEF0-0B3A-C1AB-A5EB-003AFBE4DBE3}"/>
              </a:ext>
            </a:extLst>
          </p:cNvPr>
          <p:cNvSpPr txBox="1"/>
          <p:nvPr/>
        </p:nvSpPr>
        <p:spPr>
          <a:xfrm>
            <a:off x="981076" y="1485900"/>
            <a:ext cx="7229474" cy="3139321"/>
          </a:xfrm>
          <a:prstGeom prst="rect">
            <a:avLst/>
          </a:prstGeom>
          <a:noFill/>
        </p:spPr>
        <p:txBody>
          <a:bodyPr wrap="square">
            <a:spAutoFit/>
          </a:bodyPr>
          <a:lstStyle/>
          <a:p>
            <a:endParaRPr lang="en-GB" dirty="0"/>
          </a:p>
          <a:p>
            <a:r>
              <a:rPr lang="en-GB" dirty="0"/>
              <a:t>• attend at least four meetings a year, mostly in York, including   annual Liaison Officers meeting </a:t>
            </a:r>
          </a:p>
          <a:p>
            <a:endParaRPr lang="en-GB" dirty="0"/>
          </a:p>
          <a:p>
            <a:r>
              <a:rPr lang="en-GB" dirty="0"/>
              <a:t>• prepare and  present a report to sub-committee at meetings</a:t>
            </a:r>
          </a:p>
          <a:p>
            <a:endParaRPr lang="en-GB" dirty="0"/>
          </a:p>
          <a:p>
            <a:r>
              <a:rPr lang="en-GB" dirty="0"/>
              <a:t>• punctual weekly submission of submission reviews</a:t>
            </a:r>
          </a:p>
          <a:p>
            <a:endParaRPr lang="en-GB" dirty="0"/>
          </a:p>
          <a:p>
            <a:r>
              <a:rPr lang="en-GB" dirty="0"/>
              <a:t>• maintaining a general awareness of Share wherever possible</a:t>
            </a:r>
          </a:p>
          <a:p>
            <a:endParaRPr lang="en-GB" dirty="0"/>
          </a:p>
          <a:p>
            <a:endParaRPr lang="en-GB" dirty="0"/>
          </a:p>
        </p:txBody>
      </p:sp>
      <p:sp>
        <p:nvSpPr>
          <p:cNvPr id="5" name="TextBox 4">
            <a:extLst>
              <a:ext uri="{FF2B5EF4-FFF2-40B4-BE49-F238E27FC236}">
                <a16:creationId xmlns:a16="http://schemas.microsoft.com/office/drawing/2014/main" id="{008B7E6A-8C00-096D-5D50-1EDAA71D49A8}"/>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EDITORIAL READER</a:t>
            </a:r>
          </a:p>
          <a:p>
            <a:r>
              <a:rPr lang="en-GB" sz="1800" b="1" dirty="0"/>
              <a:t>Role and Responsibilities</a:t>
            </a:r>
          </a:p>
        </p:txBody>
      </p:sp>
      <p:pic>
        <p:nvPicPr>
          <p:cNvPr id="6" name="Picture 5">
            <a:extLst>
              <a:ext uri="{FF2B5EF4-FFF2-40B4-BE49-F238E27FC236}">
                <a16:creationId xmlns:a16="http://schemas.microsoft.com/office/drawing/2014/main" id="{0AD3A735-CE8F-F6C7-1A5F-7BBC85D4325D}"/>
              </a:ext>
            </a:extLst>
          </p:cNvPr>
          <p:cNvPicPr>
            <a:picLocks noChangeAspect="1"/>
          </p:cNvPicPr>
          <p:nvPr/>
        </p:nvPicPr>
        <p:blipFill>
          <a:blip r:embed="rId2"/>
          <a:stretch>
            <a:fillRect/>
          </a:stretch>
        </p:blipFill>
        <p:spPr>
          <a:xfrm>
            <a:off x="10779190" y="136525"/>
            <a:ext cx="1149220" cy="1149220"/>
          </a:xfrm>
          <a:prstGeom prst="rect">
            <a:avLst/>
          </a:prstGeom>
        </p:spPr>
      </p:pic>
      <p:sp>
        <p:nvSpPr>
          <p:cNvPr id="9" name="Title 1">
            <a:extLst>
              <a:ext uri="{FF2B5EF4-FFF2-40B4-BE49-F238E27FC236}">
                <a16:creationId xmlns:a16="http://schemas.microsoft.com/office/drawing/2014/main" id="{0D750C8A-6FBF-36E2-60CD-90107C2D847C}"/>
              </a:ext>
            </a:extLst>
          </p:cNvPr>
          <p:cNvSpPr txBox="1">
            <a:spLocks/>
          </p:cNvSpPr>
          <p:nvPr/>
        </p:nvSpPr>
        <p:spPr>
          <a:xfrm>
            <a:off x="677334" y="609600"/>
            <a:ext cx="8596668" cy="10483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b="1" dirty="0"/>
              <a:t>GENERAL</a:t>
            </a:r>
          </a:p>
        </p:txBody>
      </p:sp>
    </p:spTree>
    <p:extLst>
      <p:ext uri="{BB962C8B-B14F-4D97-AF65-F5344CB8AC3E}">
        <p14:creationId xmlns:p14="http://schemas.microsoft.com/office/powerpoint/2010/main" val="922331709"/>
      </p:ext>
    </p:extLst>
  </p:cSld>
  <p:clrMapOvr>
    <a:masterClrMapping/>
  </p:clrMapOvr>
  <mc:AlternateContent xmlns:mc="http://schemas.openxmlformats.org/markup-compatibility/2006" xmlns:p14="http://schemas.microsoft.com/office/powerpoint/2010/main">
    <mc:Choice Requires="p14">
      <p:transition spd="slow" p14:dur="2000" advTm="19029"/>
    </mc:Choice>
    <mc:Fallback xmlns="">
      <p:transition spd="slow" advTm="19029"/>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6E0BB8-3466-3DF8-993F-90D2FBAB7312}"/>
              </a:ext>
            </a:extLst>
          </p:cNvPr>
          <p:cNvSpPr txBox="1"/>
          <p:nvPr/>
        </p:nvSpPr>
        <p:spPr>
          <a:xfrm>
            <a:off x="1219200" y="2000351"/>
            <a:ext cx="7937359" cy="4801314"/>
          </a:xfrm>
          <a:prstGeom prst="rect">
            <a:avLst/>
          </a:prstGeom>
          <a:noFill/>
        </p:spPr>
        <p:txBody>
          <a:bodyPr wrap="square">
            <a:spAutoFit/>
          </a:bodyPr>
          <a:lstStyle/>
          <a:p>
            <a:r>
              <a:rPr lang="en-GB" dirty="0"/>
              <a:t>• score on scale of 1-6 (1 must publish – 6 not suitable)</a:t>
            </a:r>
          </a:p>
          <a:p>
            <a:endParaRPr lang="en-GB" dirty="0"/>
          </a:p>
          <a:p>
            <a:r>
              <a:rPr lang="en-GB" dirty="0"/>
              <a:t>• each article should primarily be about or relate to alcoholism, and the author’s recovery from alcoholism </a:t>
            </a:r>
          </a:p>
          <a:p>
            <a:endParaRPr lang="en-GB" dirty="0"/>
          </a:p>
          <a:p>
            <a:r>
              <a:rPr lang="en-GB" dirty="0"/>
              <a:t>• should not breach the Traditions or Concepts </a:t>
            </a:r>
          </a:p>
          <a:p>
            <a:endParaRPr lang="en-GB" dirty="0"/>
          </a:p>
          <a:p>
            <a:r>
              <a:rPr lang="en-GB" dirty="0"/>
              <a:t>• maximum 1,000 words in length</a:t>
            </a:r>
          </a:p>
          <a:p>
            <a:r>
              <a:rPr lang="en-GB" dirty="0"/>
              <a:t> </a:t>
            </a:r>
          </a:p>
          <a:p>
            <a:r>
              <a:rPr lang="en-GB" dirty="0"/>
              <a:t>• no personal information which might identify the author or others </a:t>
            </a:r>
          </a:p>
          <a:p>
            <a:endParaRPr lang="en-GB" dirty="0"/>
          </a:p>
          <a:p>
            <a:r>
              <a:rPr lang="en-GB" dirty="0"/>
              <a:t>• include brief comment on reason for score – ie Reader’s opinion</a:t>
            </a:r>
          </a:p>
          <a:p>
            <a:endParaRPr lang="en-GB" dirty="0"/>
          </a:p>
          <a:p>
            <a:endParaRPr lang="en-GB" dirty="0"/>
          </a:p>
          <a:p>
            <a:endParaRPr lang="en-GB" dirty="0"/>
          </a:p>
          <a:p>
            <a:endParaRPr lang="en-GB" dirty="0"/>
          </a:p>
          <a:p>
            <a:endParaRPr lang="en-GB" dirty="0"/>
          </a:p>
        </p:txBody>
      </p:sp>
      <p:sp>
        <p:nvSpPr>
          <p:cNvPr id="5" name="TextBox 4">
            <a:extLst>
              <a:ext uri="{FF2B5EF4-FFF2-40B4-BE49-F238E27FC236}">
                <a16:creationId xmlns:a16="http://schemas.microsoft.com/office/drawing/2014/main" id="{5EBCC06C-2472-20CE-5FE9-5D0E6A85B573}"/>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EDITORIAL READER</a:t>
            </a:r>
          </a:p>
          <a:p>
            <a:r>
              <a:rPr lang="en-GB" sz="1800" b="1" dirty="0"/>
              <a:t>Role and Responsibilities</a:t>
            </a:r>
          </a:p>
        </p:txBody>
      </p:sp>
      <p:pic>
        <p:nvPicPr>
          <p:cNvPr id="6" name="Picture 5">
            <a:extLst>
              <a:ext uri="{FF2B5EF4-FFF2-40B4-BE49-F238E27FC236}">
                <a16:creationId xmlns:a16="http://schemas.microsoft.com/office/drawing/2014/main" id="{BC606326-7DA9-BB3E-D11A-D21D63A4173F}"/>
              </a:ext>
            </a:extLst>
          </p:cNvPr>
          <p:cNvPicPr>
            <a:picLocks noChangeAspect="1"/>
          </p:cNvPicPr>
          <p:nvPr/>
        </p:nvPicPr>
        <p:blipFill>
          <a:blip r:embed="rId2"/>
          <a:stretch>
            <a:fillRect/>
          </a:stretch>
        </p:blipFill>
        <p:spPr>
          <a:xfrm>
            <a:off x="10779190" y="136525"/>
            <a:ext cx="1149220" cy="1149220"/>
          </a:xfrm>
          <a:prstGeom prst="rect">
            <a:avLst/>
          </a:prstGeom>
        </p:spPr>
      </p:pic>
      <p:sp>
        <p:nvSpPr>
          <p:cNvPr id="7" name="Title 1">
            <a:extLst>
              <a:ext uri="{FF2B5EF4-FFF2-40B4-BE49-F238E27FC236}">
                <a16:creationId xmlns:a16="http://schemas.microsoft.com/office/drawing/2014/main" id="{ADACB68D-5A32-B12F-AC7D-56149AA3DA5E}"/>
              </a:ext>
            </a:extLst>
          </p:cNvPr>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b="1" dirty="0"/>
              <a:t>REVIEWING ARTICLES</a:t>
            </a:r>
          </a:p>
        </p:txBody>
      </p:sp>
    </p:spTree>
    <p:extLst>
      <p:ext uri="{BB962C8B-B14F-4D97-AF65-F5344CB8AC3E}">
        <p14:creationId xmlns:p14="http://schemas.microsoft.com/office/powerpoint/2010/main" val="1095319229"/>
      </p:ext>
    </p:extLst>
  </p:cSld>
  <p:clrMapOvr>
    <a:masterClrMapping/>
  </p:clrMapOvr>
  <mc:AlternateContent xmlns:mc="http://schemas.openxmlformats.org/markup-compatibility/2006" xmlns:p14="http://schemas.microsoft.com/office/powerpoint/2010/main">
    <mc:Choice Requires="p14">
      <p:transition spd="slow" p14:dur="2000" advTm="22530"/>
    </mc:Choice>
    <mc:Fallback xmlns="">
      <p:transition spd="slow" advTm="2253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18EC3B-3511-5E4A-F63A-37B3ACE4C02A}"/>
              </a:ext>
            </a:extLst>
          </p:cNvPr>
          <p:cNvSpPr txBox="1"/>
          <p:nvPr/>
        </p:nvSpPr>
        <p:spPr>
          <a:xfrm>
            <a:off x="1171575" y="1704975"/>
            <a:ext cx="7984985" cy="4247317"/>
          </a:xfrm>
          <a:prstGeom prst="rect">
            <a:avLst/>
          </a:prstGeom>
          <a:noFill/>
        </p:spPr>
        <p:txBody>
          <a:bodyPr wrap="square">
            <a:spAutoFit/>
          </a:bodyPr>
          <a:lstStyle/>
          <a:p>
            <a:r>
              <a:rPr lang="en-GB" dirty="0"/>
              <a:t>REMEMBER</a:t>
            </a:r>
          </a:p>
          <a:p>
            <a:endParaRPr lang="en-GB" dirty="0"/>
          </a:p>
          <a:p>
            <a:r>
              <a:rPr lang="en-GB" dirty="0"/>
              <a:t>• there are no wrong scores </a:t>
            </a:r>
          </a:p>
          <a:p>
            <a:endParaRPr lang="en-GB" dirty="0"/>
          </a:p>
          <a:p>
            <a:r>
              <a:rPr lang="en-GB" dirty="0"/>
              <a:t>• Readers are not judging the author‘s Programme of recovery – just giving a personal opinion on the article content</a:t>
            </a:r>
          </a:p>
          <a:p>
            <a:endParaRPr lang="en-GB" dirty="0"/>
          </a:p>
          <a:p>
            <a:r>
              <a:rPr lang="en-GB" dirty="0"/>
              <a:t>• does it follow our Guidelines?   If in doubt, read it again - and again -    and, if needs be, again. </a:t>
            </a:r>
          </a:p>
          <a:p>
            <a:endParaRPr lang="en-GB" dirty="0"/>
          </a:p>
          <a:p>
            <a:r>
              <a:rPr lang="en-GB" dirty="0"/>
              <a:t>• the Editor makes the final decision on what is published – based on scores and comments from all the Editorial Readers  </a:t>
            </a:r>
          </a:p>
          <a:p>
            <a:endParaRPr lang="en-GB" dirty="0"/>
          </a:p>
          <a:p>
            <a:r>
              <a:rPr lang="en-GB" dirty="0"/>
              <a:t>• The Editor‘s decision is final</a:t>
            </a:r>
          </a:p>
          <a:p>
            <a:endParaRPr lang="en-GB" dirty="0"/>
          </a:p>
        </p:txBody>
      </p:sp>
      <p:sp>
        <p:nvSpPr>
          <p:cNvPr id="4" name="TextBox 3">
            <a:extLst>
              <a:ext uri="{FF2B5EF4-FFF2-40B4-BE49-F238E27FC236}">
                <a16:creationId xmlns:a16="http://schemas.microsoft.com/office/drawing/2014/main" id="{91C09584-2C22-2247-9B97-875E61F38B39}"/>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EDITORIAL READER</a:t>
            </a:r>
          </a:p>
          <a:p>
            <a:r>
              <a:rPr lang="en-GB" sz="1800" b="1" dirty="0"/>
              <a:t>Role and Responsibilities</a:t>
            </a:r>
          </a:p>
        </p:txBody>
      </p:sp>
      <p:pic>
        <p:nvPicPr>
          <p:cNvPr id="5" name="Picture 4">
            <a:extLst>
              <a:ext uri="{FF2B5EF4-FFF2-40B4-BE49-F238E27FC236}">
                <a16:creationId xmlns:a16="http://schemas.microsoft.com/office/drawing/2014/main" id="{72BB6015-368B-12DC-1206-4095B44D32EB}"/>
              </a:ext>
            </a:extLst>
          </p:cNvPr>
          <p:cNvPicPr>
            <a:picLocks noChangeAspect="1"/>
          </p:cNvPicPr>
          <p:nvPr/>
        </p:nvPicPr>
        <p:blipFill>
          <a:blip r:embed="rId2"/>
          <a:stretch>
            <a:fillRect/>
          </a:stretch>
        </p:blipFill>
        <p:spPr>
          <a:xfrm>
            <a:off x="10779190" y="136525"/>
            <a:ext cx="1149220" cy="1149220"/>
          </a:xfrm>
          <a:prstGeom prst="rect">
            <a:avLst/>
          </a:prstGeom>
        </p:spPr>
      </p:pic>
      <p:sp>
        <p:nvSpPr>
          <p:cNvPr id="6" name="Title 1">
            <a:extLst>
              <a:ext uri="{FF2B5EF4-FFF2-40B4-BE49-F238E27FC236}">
                <a16:creationId xmlns:a16="http://schemas.microsoft.com/office/drawing/2014/main" id="{1567FA9B-0255-8F7E-2630-96DF6CAC870A}"/>
              </a:ext>
            </a:extLst>
          </p:cNvPr>
          <p:cNvSpPr txBox="1">
            <a:spLocks/>
          </p:cNvSpPr>
          <p:nvPr/>
        </p:nvSpPr>
        <p:spPr>
          <a:xfrm>
            <a:off x="677334" y="609600"/>
            <a:ext cx="8596668" cy="847725"/>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b="1" dirty="0"/>
              <a:t>REVIEWING ARTICLES</a:t>
            </a:r>
          </a:p>
        </p:txBody>
      </p:sp>
    </p:spTree>
    <p:extLst>
      <p:ext uri="{BB962C8B-B14F-4D97-AF65-F5344CB8AC3E}">
        <p14:creationId xmlns:p14="http://schemas.microsoft.com/office/powerpoint/2010/main" val="889506336"/>
      </p:ext>
    </p:extLst>
  </p:cSld>
  <p:clrMapOvr>
    <a:masterClrMapping/>
  </p:clrMapOvr>
  <mc:AlternateContent xmlns:mc="http://schemas.openxmlformats.org/markup-compatibility/2006" xmlns:p14="http://schemas.microsoft.com/office/powerpoint/2010/main">
    <mc:Choice Requires="p14">
      <p:transition spd="slow" p14:dur="2000" advTm="20530"/>
    </mc:Choice>
    <mc:Fallback xmlns="">
      <p:transition spd="slow" advTm="2053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F82A9B-2473-6683-0BE3-F67BF6030AEA}"/>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51BC951C-B079-1C1A-4EC1-3523E91BADD2}"/>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525586499"/>
      </p:ext>
    </p:extLst>
  </p:cSld>
  <p:clrMapOvr>
    <a:masterClrMapping/>
  </p:clrMapOvr>
  <mc:AlternateContent xmlns:mc="http://schemas.openxmlformats.org/markup-compatibility/2006" xmlns:p14="http://schemas.microsoft.com/office/powerpoint/2010/main">
    <mc:Choice Requires="p14">
      <p:transition spd="slow" p14:dur="2000" advTm="6474"/>
    </mc:Choice>
    <mc:Fallback xmlns="">
      <p:transition spd="slow" advTm="6474"/>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32294E-7D9E-F185-262F-581C8E5B9BC2}"/>
              </a:ext>
            </a:extLst>
          </p:cNvPr>
          <p:cNvSpPr txBox="1"/>
          <p:nvPr/>
        </p:nvSpPr>
        <p:spPr>
          <a:xfrm>
            <a:off x="492368" y="823965"/>
            <a:ext cx="9063613" cy="7078861"/>
          </a:xfrm>
          <a:prstGeom prst="rect">
            <a:avLst/>
          </a:prstGeom>
          <a:noFill/>
        </p:spPr>
        <p:txBody>
          <a:bodyPr wrap="square">
            <a:spAutoFit/>
          </a:bodyPr>
          <a:lstStyle/>
          <a:p>
            <a:r>
              <a:rPr lang="en-GB" sz="4000" dirty="0">
                <a:solidFill>
                  <a:srgbClr val="FF0000"/>
                </a:solidFill>
              </a:rPr>
              <a:t>   Secretary to the Sub-Committee </a:t>
            </a:r>
          </a:p>
          <a:p>
            <a:r>
              <a:rPr lang="en-GB" dirty="0"/>
              <a:t>                                         Usually an Editorial Reader</a:t>
            </a:r>
          </a:p>
          <a:p>
            <a:r>
              <a:rPr lang="en-GB" dirty="0"/>
              <a:t> </a:t>
            </a:r>
          </a:p>
          <a:p>
            <a:r>
              <a:rPr lang="en-GB" dirty="0"/>
              <a:t>• Collects and distributes reports </a:t>
            </a:r>
          </a:p>
          <a:p>
            <a:endParaRPr lang="en-GB" dirty="0"/>
          </a:p>
          <a:p>
            <a:endParaRPr lang="en-GB" dirty="0"/>
          </a:p>
          <a:p>
            <a:r>
              <a:rPr lang="en-GB" dirty="0"/>
              <a:t>• Records, drafts and send out minutes (after approval) </a:t>
            </a:r>
          </a:p>
          <a:p>
            <a:endParaRPr lang="en-GB" dirty="0"/>
          </a:p>
          <a:p>
            <a:endParaRPr lang="en-GB" dirty="0"/>
          </a:p>
          <a:p>
            <a:r>
              <a:rPr lang="en-GB" dirty="0"/>
              <a:t>• Archives the minutes and  reports from meetings in AA Filestore</a:t>
            </a:r>
          </a:p>
          <a:p>
            <a:endParaRPr lang="en-GB" dirty="0"/>
          </a:p>
          <a:p>
            <a:endParaRPr lang="en-GB" dirty="0"/>
          </a:p>
          <a:p>
            <a:r>
              <a:rPr lang="en-GB" dirty="0"/>
              <a:t>• Carries out correspondence and  delegated tasks as required</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5" name="TextBox 4">
            <a:extLst>
              <a:ext uri="{FF2B5EF4-FFF2-40B4-BE49-F238E27FC236}">
                <a16:creationId xmlns:a16="http://schemas.microsoft.com/office/drawing/2014/main" id="{40FD5385-D83F-2FAE-D649-60123BC92F1A}"/>
              </a:ext>
            </a:extLst>
          </p:cNvPr>
          <p:cNvSpPr txBox="1"/>
          <p:nvPr/>
        </p:nvSpPr>
        <p:spPr>
          <a:xfrm>
            <a:off x="6652008" y="5530"/>
            <a:ext cx="3175279" cy="646331"/>
          </a:xfrm>
          <a:prstGeom prst="rect">
            <a:avLst/>
          </a:prstGeom>
          <a:noFill/>
        </p:spPr>
        <p:txBody>
          <a:bodyPr wrap="square">
            <a:spAutoFit/>
          </a:bodyPr>
          <a:lstStyle/>
          <a:p>
            <a:r>
              <a:rPr lang="en-GB" sz="1800" b="1" dirty="0">
                <a:solidFill>
                  <a:srgbClr val="FF0000"/>
                </a:solidFill>
              </a:rPr>
              <a:t>EDITORIAL READER</a:t>
            </a:r>
          </a:p>
          <a:p>
            <a:r>
              <a:rPr lang="en-GB" sz="1800" b="1" dirty="0"/>
              <a:t>Role and Responsibilities</a:t>
            </a:r>
          </a:p>
        </p:txBody>
      </p:sp>
      <p:pic>
        <p:nvPicPr>
          <p:cNvPr id="6" name="Picture 5">
            <a:extLst>
              <a:ext uri="{FF2B5EF4-FFF2-40B4-BE49-F238E27FC236}">
                <a16:creationId xmlns:a16="http://schemas.microsoft.com/office/drawing/2014/main" id="{BBDEBF61-25B2-8270-733E-B190737185BD}"/>
              </a:ext>
            </a:extLst>
          </p:cNvPr>
          <p:cNvPicPr>
            <a:picLocks noChangeAspect="1"/>
          </p:cNvPicPr>
          <p:nvPr/>
        </p:nvPicPr>
        <p:blipFill>
          <a:blip r:embed="rId2"/>
          <a:stretch>
            <a:fillRect/>
          </a:stretch>
        </p:blipFill>
        <p:spPr>
          <a:xfrm>
            <a:off x="10779190" y="136525"/>
            <a:ext cx="1149220" cy="1149220"/>
          </a:xfrm>
          <a:prstGeom prst="rect">
            <a:avLst/>
          </a:prstGeom>
        </p:spPr>
      </p:pic>
    </p:spTree>
    <p:extLst>
      <p:ext uri="{BB962C8B-B14F-4D97-AF65-F5344CB8AC3E}">
        <p14:creationId xmlns:p14="http://schemas.microsoft.com/office/powerpoint/2010/main" val="1155540346"/>
      </p:ext>
    </p:extLst>
  </p:cSld>
  <p:clrMapOvr>
    <a:masterClrMapping/>
  </p:clrMapOvr>
  <mc:AlternateContent xmlns:mc="http://schemas.openxmlformats.org/markup-compatibility/2006" xmlns:p14="http://schemas.microsoft.com/office/powerpoint/2010/main">
    <mc:Choice Requires="p14">
      <p:transition spd="slow" p14:dur="2000" advTm="20639"/>
    </mc:Choice>
    <mc:Fallback xmlns="">
      <p:transition spd="slow" advTm="20639"/>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AC52A0-7B81-D236-FEAA-63C7899A6382}"/>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22623430-E44C-C5AC-000E-2CC172F37DD8}"/>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132926338"/>
      </p:ext>
    </p:extLst>
  </p:cSld>
  <p:clrMapOvr>
    <a:masterClrMapping/>
  </p:clrMapOvr>
  <mc:AlternateContent xmlns:mc="http://schemas.openxmlformats.org/markup-compatibility/2006" xmlns:p14="http://schemas.microsoft.com/office/powerpoint/2010/main">
    <mc:Choice Requires="p14">
      <p:transition spd="slow" p14:dur="2000" advTm="6951"/>
    </mc:Choice>
    <mc:Fallback xmlns="">
      <p:transition spd="slow" advTm="6951"/>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709DAB-135E-422B-6C81-AE3EC7B4F67F}"/>
              </a:ext>
            </a:extLst>
          </p:cNvPr>
          <p:cNvSpPr txBox="1"/>
          <p:nvPr/>
        </p:nvSpPr>
        <p:spPr>
          <a:xfrm>
            <a:off x="452176" y="753626"/>
            <a:ext cx="8704383" cy="8309967"/>
          </a:xfrm>
          <a:prstGeom prst="rect">
            <a:avLst/>
          </a:prstGeom>
          <a:noFill/>
        </p:spPr>
        <p:txBody>
          <a:bodyPr wrap="square">
            <a:spAutoFit/>
          </a:bodyPr>
          <a:lstStyle/>
          <a:p>
            <a:pPr algn="ctr"/>
            <a:r>
              <a:rPr lang="en-GB" sz="4000" dirty="0">
                <a:solidFill>
                  <a:srgbClr val="FF0000"/>
                </a:solidFill>
              </a:rPr>
              <a:t>The Share Interview </a:t>
            </a:r>
          </a:p>
          <a:p>
            <a:pPr algn="ctr"/>
            <a:endParaRPr lang="en-GB" sz="4000" dirty="0">
              <a:solidFill>
                <a:srgbClr val="FF0000"/>
              </a:solidFill>
            </a:endParaRPr>
          </a:p>
          <a:p>
            <a:pPr algn="ctr"/>
            <a:endParaRPr lang="en-GB" sz="4000" dirty="0">
              <a:solidFill>
                <a:srgbClr val="FF0000"/>
              </a:solidFill>
            </a:endParaRPr>
          </a:p>
          <a:p>
            <a:r>
              <a:rPr lang="en-GB" dirty="0"/>
              <a:t>• prepared using the agreed template </a:t>
            </a:r>
          </a:p>
          <a:p>
            <a:endParaRPr lang="en-GB" dirty="0"/>
          </a:p>
          <a:p>
            <a:r>
              <a:rPr lang="en-GB" dirty="0"/>
              <a:t>• final submission must be approved by interviewee - it is their story</a:t>
            </a:r>
          </a:p>
          <a:p>
            <a:endParaRPr lang="en-GB" dirty="0"/>
          </a:p>
          <a:p>
            <a:r>
              <a:rPr lang="en-GB" dirty="0"/>
              <a:t>• all sub-committee members are encouraged to carry out interviews</a:t>
            </a:r>
          </a:p>
          <a:p>
            <a:r>
              <a:rPr lang="en-GB" dirty="0"/>
              <a:t> </a:t>
            </a:r>
          </a:p>
          <a:p>
            <a:r>
              <a:rPr lang="en-GB" dirty="0"/>
              <a:t>• only interviews made by a member of the team will be published</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TextBox 3">
            <a:extLst>
              <a:ext uri="{FF2B5EF4-FFF2-40B4-BE49-F238E27FC236}">
                <a16:creationId xmlns:a16="http://schemas.microsoft.com/office/drawing/2014/main" id="{A918186D-BCD8-CEE9-FF5A-F2050757D6C3}"/>
              </a:ext>
            </a:extLst>
          </p:cNvPr>
          <p:cNvSpPr txBox="1"/>
          <p:nvPr/>
        </p:nvSpPr>
        <p:spPr>
          <a:xfrm>
            <a:off x="6400800" y="5530"/>
            <a:ext cx="3426487" cy="646331"/>
          </a:xfrm>
          <a:prstGeom prst="rect">
            <a:avLst/>
          </a:prstGeom>
          <a:noFill/>
        </p:spPr>
        <p:txBody>
          <a:bodyPr wrap="square">
            <a:spAutoFit/>
          </a:bodyPr>
          <a:lstStyle/>
          <a:p>
            <a:r>
              <a:rPr lang="en-GB" sz="1800" b="1" dirty="0">
                <a:solidFill>
                  <a:srgbClr val="FF0000"/>
                </a:solidFill>
              </a:rPr>
              <a:t>INTERVIEWS for magazine</a:t>
            </a:r>
          </a:p>
          <a:p>
            <a:r>
              <a:rPr lang="en-GB" b="1" dirty="0"/>
              <a:t>by </a:t>
            </a:r>
            <a:r>
              <a:rPr lang="en-GB" sz="1800" b="1" dirty="0"/>
              <a:t>sub-</a:t>
            </a:r>
            <a:r>
              <a:rPr lang="en-GB" b="1" dirty="0"/>
              <a:t>c</a:t>
            </a:r>
            <a:r>
              <a:rPr lang="en-GB" sz="1800" b="1" dirty="0"/>
              <a:t>ommittee members</a:t>
            </a:r>
          </a:p>
        </p:txBody>
      </p:sp>
      <p:pic>
        <p:nvPicPr>
          <p:cNvPr id="5" name="Picture 4">
            <a:extLst>
              <a:ext uri="{FF2B5EF4-FFF2-40B4-BE49-F238E27FC236}">
                <a16:creationId xmlns:a16="http://schemas.microsoft.com/office/drawing/2014/main" id="{CB60D610-DDBC-6382-E2C3-A44F46AD502A}"/>
              </a:ext>
            </a:extLst>
          </p:cNvPr>
          <p:cNvPicPr>
            <a:picLocks noChangeAspect="1"/>
          </p:cNvPicPr>
          <p:nvPr/>
        </p:nvPicPr>
        <p:blipFill>
          <a:blip r:embed="rId2"/>
          <a:stretch>
            <a:fillRect/>
          </a:stretch>
        </p:blipFill>
        <p:spPr>
          <a:xfrm>
            <a:off x="10779190" y="136525"/>
            <a:ext cx="1149220" cy="1149220"/>
          </a:xfrm>
          <a:prstGeom prst="rect">
            <a:avLst/>
          </a:prstGeom>
        </p:spPr>
      </p:pic>
    </p:spTree>
    <p:extLst>
      <p:ext uri="{BB962C8B-B14F-4D97-AF65-F5344CB8AC3E}">
        <p14:creationId xmlns:p14="http://schemas.microsoft.com/office/powerpoint/2010/main" val="2050815"/>
      </p:ext>
    </p:extLst>
  </p:cSld>
  <p:clrMapOvr>
    <a:masterClrMapping/>
  </p:clrMapOvr>
  <mc:AlternateContent xmlns:mc="http://schemas.openxmlformats.org/markup-compatibility/2006" xmlns:p14="http://schemas.microsoft.com/office/powerpoint/2010/main">
    <mc:Choice Requires="p14">
      <p:transition spd="slow" p14:dur="2000" advTm="20465"/>
    </mc:Choice>
    <mc:Fallback xmlns="">
      <p:transition spd="slow" advTm="20465"/>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5AA519-4186-DA0F-2E5C-676D6826E443}"/>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074A37B4-A815-5D65-A0EC-69FF70FD8339}"/>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651986059"/>
      </p:ext>
    </p:extLst>
  </p:cSld>
  <p:clrMapOvr>
    <a:masterClrMapping/>
  </p:clrMapOvr>
  <mc:AlternateContent xmlns:mc="http://schemas.openxmlformats.org/markup-compatibility/2006" xmlns:p14="http://schemas.microsoft.com/office/powerpoint/2010/main">
    <mc:Choice Requires="p14">
      <p:transition spd="slow" p14:dur="2000" advTm="6689"/>
    </mc:Choice>
    <mc:Fallback xmlns="">
      <p:transition spd="slow" advTm="6689"/>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36C7-D578-4D29-9F06-B117C3F28328}"/>
              </a:ext>
            </a:extLst>
          </p:cNvPr>
          <p:cNvSpPr>
            <a:spLocks noGrp="1"/>
          </p:cNvSpPr>
          <p:nvPr>
            <p:ph type="ctrTitle"/>
          </p:nvPr>
        </p:nvSpPr>
        <p:spPr/>
        <p:txBody>
          <a:bodyPr>
            <a:normAutofit fontScale="90000"/>
          </a:bodyPr>
          <a:lstStyle/>
          <a:p>
            <a:r>
              <a:rPr lang="en-GB" sz="8000" b="1" dirty="0"/>
              <a:t>Share MAGAZINE</a:t>
            </a:r>
            <a:br>
              <a:rPr lang="en-GB" sz="8000" b="1" dirty="0"/>
            </a:br>
            <a:endParaRPr lang="en-GB" sz="8000" b="1" dirty="0"/>
          </a:p>
        </p:txBody>
      </p:sp>
      <p:sp>
        <p:nvSpPr>
          <p:cNvPr id="3" name="Subtitle 2">
            <a:extLst>
              <a:ext uri="{FF2B5EF4-FFF2-40B4-BE49-F238E27FC236}">
                <a16:creationId xmlns:a16="http://schemas.microsoft.com/office/drawing/2014/main" id="{26483F36-B4B1-40E8-9AD6-19E005A5A3AE}"/>
              </a:ext>
            </a:extLst>
          </p:cNvPr>
          <p:cNvSpPr>
            <a:spLocks noGrp="1"/>
          </p:cNvSpPr>
          <p:nvPr>
            <p:ph type="subTitle" idx="1"/>
          </p:nvPr>
        </p:nvSpPr>
        <p:spPr/>
        <p:txBody>
          <a:bodyPr>
            <a:normAutofit lnSpcReduction="10000"/>
          </a:bodyPr>
          <a:lstStyle/>
          <a:p>
            <a:pPr algn="ctr"/>
            <a:r>
              <a:rPr lang="en-GB" sz="6600" dirty="0">
                <a:solidFill>
                  <a:srgbClr val="FF0000"/>
                </a:solidFill>
              </a:rPr>
              <a:t>Writing an article</a:t>
            </a:r>
          </a:p>
        </p:txBody>
      </p:sp>
      <p:pic>
        <p:nvPicPr>
          <p:cNvPr id="4" name="Picture 3">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807765" y="177865"/>
            <a:ext cx="1149220" cy="1149220"/>
          </a:xfrm>
          <a:prstGeom prst="rect">
            <a:avLst/>
          </a:prstGeom>
        </p:spPr>
      </p:pic>
    </p:spTree>
    <p:extLst>
      <p:ext uri="{BB962C8B-B14F-4D97-AF65-F5344CB8AC3E}">
        <p14:creationId xmlns:p14="http://schemas.microsoft.com/office/powerpoint/2010/main" val="2176590440"/>
      </p:ext>
    </p:extLst>
  </p:cSld>
  <p:clrMapOvr>
    <a:masterClrMapping/>
  </p:clrMapOvr>
  <mc:AlternateContent xmlns:mc="http://schemas.openxmlformats.org/markup-compatibility/2006" xmlns:p14="http://schemas.microsoft.com/office/powerpoint/2010/main">
    <mc:Choice Requires="p14">
      <p:transition spd="slow" p14:dur="2000" advTm="10409"/>
    </mc:Choice>
    <mc:Fallback xmlns="">
      <p:transition spd="slow" advTm="1040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pic>
        <p:nvPicPr>
          <p:cNvPr id="4" name="Content Placeholder 3" descr="C:\Users\Owner\Documents\Documents\Bill Wilson\2022\ShareHistory\Newsletter January 1949 P1 (1).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592286" y="1324947"/>
            <a:ext cx="4721290" cy="5038531"/>
          </a:xfrm>
          <a:prstGeom prst="rect">
            <a:avLst/>
          </a:prstGeom>
          <a:noFill/>
          <a:ln>
            <a:noFill/>
          </a:ln>
        </p:spPr>
      </p:pic>
      <p:pic>
        <p:nvPicPr>
          <p:cNvPr id="7" name="Picture 6">
            <a:extLst>
              <a:ext uri="{FF2B5EF4-FFF2-40B4-BE49-F238E27FC236}">
                <a16:creationId xmlns:a16="http://schemas.microsoft.com/office/drawing/2014/main" id="{B403F0FB-E37A-B5E1-82E6-2C4205050F94}"/>
              </a:ext>
            </a:extLst>
          </p:cNvPr>
          <p:cNvPicPr>
            <a:picLocks noChangeAspect="1"/>
          </p:cNvPicPr>
          <p:nvPr/>
        </p:nvPicPr>
        <p:blipFill>
          <a:blip r:embed="rId3"/>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042382228"/>
      </p:ext>
    </p:extLst>
  </p:cSld>
  <p:clrMapOvr>
    <a:masterClrMapping/>
  </p:clrMapOvr>
  <mc:AlternateContent xmlns:mc="http://schemas.openxmlformats.org/markup-compatibility/2006" xmlns:p14="http://schemas.microsoft.com/office/powerpoint/2010/main">
    <mc:Choice Requires="p14">
      <p:transition spd="slow" p14:dur="2000" advTm="8679"/>
    </mc:Choice>
    <mc:Fallback xmlns="">
      <p:transition spd="slow" advTm="8679"/>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7E02E7-D56B-42F0-8504-2E5F81B804CD}"/>
              </a:ext>
            </a:extLst>
          </p:cNvPr>
          <p:cNvSpPr txBox="1"/>
          <p:nvPr/>
        </p:nvSpPr>
        <p:spPr>
          <a:xfrm>
            <a:off x="536121" y="914400"/>
            <a:ext cx="9766820" cy="4457700"/>
          </a:xfrm>
          <a:prstGeom prst="rect">
            <a:avLst/>
          </a:prstGeom>
          <a:noFill/>
        </p:spPr>
        <p:txBody>
          <a:bodyPr wrap="square">
            <a:spAutoFit/>
          </a:bodyPr>
          <a:lstStyle/>
          <a:p>
            <a:pPr>
              <a:lnSpc>
                <a:spcPct val="107000"/>
              </a:lnSpc>
              <a:spcAft>
                <a:spcPts val="800"/>
              </a:spcAft>
            </a:pPr>
            <a:r>
              <a:rPr lang="en-GB" sz="4800" b="1" dirty="0">
                <a:effectLst/>
                <a:latin typeface="Arial Black" panose="020B0A04020102020204" pitchFamily="34" charset="0"/>
                <a:ea typeface="Calibri" panose="020F0502020204030204" pitchFamily="34" charset="0"/>
                <a:cs typeface="Arial" panose="020B0604020202020204" pitchFamily="34" charset="0"/>
              </a:rPr>
              <a:t>WHO?           </a:t>
            </a:r>
            <a:r>
              <a:rPr lang="en-GB" sz="4800" b="1" dirty="0">
                <a:effectLst/>
                <a:latin typeface="Arial" panose="020B0604020202020204" pitchFamily="34" charset="0"/>
                <a:ea typeface="Calibri" panose="020F0502020204030204" pitchFamily="34" charset="0"/>
                <a:cs typeface="Times New Roman" panose="02020603050405020304" pitchFamily="18" charset="0"/>
              </a:rPr>
              <a:t>YOU!</a:t>
            </a:r>
          </a:p>
          <a:p>
            <a:pPr>
              <a:lnSpc>
                <a:spcPct val="107000"/>
              </a:lnSpc>
              <a:spcAft>
                <a:spcPts val="800"/>
              </a:spcAft>
            </a:pP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4800" b="1" dirty="0">
                <a:effectLst/>
                <a:latin typeface="Arial Black" panose="020B0A04020102020204" pitchFamily="34" charset="0"/>
                <a:ea typeface="Calibri" panose="020F0502020204030204" pitchFamily="34" charset="0"/>
                <a:cs typeface="Arial" panose="020B0604020202020204" pitchFamily="34" charset="0"/>
              </a:rPr>
              <a:t>WHAT?    </a:t>
            </a:r>
            <a:r>
              <a:rPr lang="en-GB" sz="4800" b="1" dirty="0">
                <a:effectLst/>
                <a:latin typeface="Arial" panose="020B0604020202020204" pitchFamily="34" charset="0"/>
                <a:ea typeface="Calibri" panose="020F0502020204030204" pitchFamily="34" charset="0"/>
                <a:cs typeface="Times New Roman" panose="02020603050405020304" pitchFamily="18" charset="0"/>
              </a:rPr>
              <a:t>YOUR EXPERIENCE</a:t>
            </a:r>
            <a:endParaRPr lang="en-GB" sz="4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4800" b="1" dirty="0">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4800" b="1" dirty="0">
                <a:effectLst/>
                <a:latin typeface="Arial Black" panose="020B0A04020102020204" pitchFamily="34" charset="0"/>
                <a:ea typeface="Calibri" panose="020F0502020204030204" pitchFamily="34" charset="0"/>
                <a:cs typeface="Arial" panose="020B0604020202020204" pitchFamily="34" charset="0"/>
              </a:rPr>
              <a:t>WHEN?     </a:t>
            </a:r>
            <a:r>
              <a:rPr lang="en-GB" sz="4800" b="1" dirty="0">
                <a:effectLst/>
                <a:latin typeface="Arial" panose="020B0604020202020204" pitchFamily="34" charset="0"/>
                <a:ea typeface="Calibri" panose="020F0502020204030204" pitchFamily="34" charset="0"/>
                <a:cs typeface="Times New Roman" panose="02020603050405020304" pitchFamily="18" charset="0"/>
              </a:rPr>
              <a:t>HOW ABOUT NOW!</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779190" y="136525"/>
            <a:ext cx="1149220" cy="1149220"/>
          </a:xfrm>
          <a:prstGeom prst="rect">
            <a:avLst/>
          </a:prstGeom>
        </p:spPr>
      </p:pic>
      <p:sp>
        <p:nvSpPr>
          <p:cNvPr id="9" name="Subtitle 2">
            <a:extLst>
              <a:ext uri="{FF2B5EF4-FFF2-40B4-BE49-F238E27FC236}">
                <a16:creationId xmlns:a16="http://schemas.microsoft.com/office/drawing/2014/main" id="{C80B5C01-5C11-4658-042A-2745CE529BAB}"/>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4151910475"/>
      </p:ext>
    </p:extLst>
  </p:cSld>
  <p:clrMapOvr>
    <a:masterClrMapping/>
  </p:clrMapOvr>
  <mc:AlternateContent xmlns:mc="http://schemas.openxmlformats.org/markup-compatibility/2006" xmlns:p14="http://schemas.microsoft.com/office/powerpoint/2010/main">
    <mc:Choice Requires="p14">
      <p:transition spd="slow" p14:dur="2000" advTm="14460"/>
    </mc:Choice>
    <mc:Fallback xmlns="">
      <p:transition spd="slow" advTm="1446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08C6C-0855-401D-B1D0-84550B1849E2}"/>
              </a:ext>
            </a:extLst>
          </p:cNvPr>
          <p:cNvSpPr>
            <a:spLocks noGrp="1"/>
          </p:cNvSpPr>
          <p:nvPr>
            <p:ph type="title"/>
          </p:nvPr>
        </p:nvSpPr>
        <p:spPr/>
        <p:txBody>
          <a:bodyPr>
            <a:normAutofit/>
          </a:bodyPr>
          <a:lstStyle/>
          <a:p>
            <a:pPr algn="ctr"/>
            <a: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WHO writes for SHARE?</a:t>
            </a:r>
            <a:br>
              <a:rPr lang="en-GB" sz="4000" b="1" dirty="0">
                <a:effectLst/>
                <a:latin typeface="Calibri" panose="020F0502020204030204" pitchFamily="34" charset="0"/>
                <a:ea typeface="Calibri" panose="020F0502020204030204" pitchFamily="34" charset="0"/>
                <a:cs typeface="Times New Roman" panose="02020603050405020304" pitchFamily="18" charset="0"/>
              </a:rPr>
            </a:br>
            <a:endParaRPr lang="en-GB" sz="4000" b="1" dirty="0"/>
          </a:p>
        </p:txBody>
      </p:sp>
      <p:sp>
        <p:nvSpPr>
          <p:cNvPr id="7" name="TextBox 6">
            <a:extLst>
              <a:ext uri="{FF2B5EF4-FFF2-40B4-BE49-F238E27FC236}">
                <a16:creationId xmlns:a16="http://schemas.microsoft.com/office/drawing/2014/main" id="{6B28F393-4955-41AA-8C23-33148E802671}"/>
              </a:ext>
            </a:extLst>
          </p:cNvPr>
          <p:cNvSpPr txBox="1"/>
          <p:nvPr/>
        </p:nvSpPr>
        <p:spPr>
          <a:xfrm>
            <a:off x="838200" y="1495425"/>
            <a:ext cx="10429875" cy="3767057"/>
          </a:xfrm>
          <a:prstGeom prst="rect">
            <a:avLst/>
          </a:prstGeom>
          <a:noFill/>
        </p:spPr>
        <p:txBody>
          <a:bodyPr wrap="square">
            <a:spAutoFit/>
          </a:bodyPr>
          <a:lstStyle/>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 and me </a:t>
            </a:r>
          </a:p>
          <a:p>
            <a:pPr marL="433070" indent="-342900">
              <a:lnSpc>
                <a:spcPct val="150000"/>
              </a:lnSpc>
              <a:spcAft>
                <a:spcPts val="800"/>
              </a:spcAft>
              <a:buFont typeface="Arial" panose="020B0604020202020204" pitchFamily="34" charset="0"/>
              <a:buChar char="•"/>
            </a:pPr>
            <a:r>
              <a:rPr lang="en-GB" sz="24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y</a:t>
            </a:r>
            <a:r>
              <a:rPr lang="en-GB"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our</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experience is unique  </a:t>
            </a: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other people would love to hear about it</a:t>
            </a: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your experience, strength and hope helps other alcoholics </a:t>
            </a: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carry the message of hope to someone who hasn’t found us yet - in prison, a doctor’s waiting room or a hospital bed.</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874440" y="136525"/>
            <a:ext cx="1149220" cy="1149220"/>
          </a:xfrm>
          <a:prstGeom prst="rect">
            <a:avLst/>
          </a:prstGeom>
        </p:spPr>
      </p:pic>
      <p:sp>
        <p:nvSpPr>
          <p:cNvPr id="10" name="Subtitle 2">
            <a:extLst>
              <a:ext uri="{FF2B5EF4-FFF2-40B4-BE49-F238E27FC236}">
                <a16:creationId xmlns:a16="http://schemas.microsoft.com/office/drawing/2014/main" id="{DB5D43B4-69B8-4385-7E3B-E634F09B1316}"/>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220335190"/>
      </p:ext>
    </p:extLst>
  </p:cSld>
  <p:clrMapOvr>
    <a:masterClrMapping/>
  </p:clrMapOvr>
  <mc:AlternateContent xmlns:mc="http://schemas.openxmlformats.org/markup-compatibility/2006" xmlns:p14="http://schemas.microsoft.com/office/powerpoint/2010/main">
    <mc:Choice Requires="p14">
      <p:transition spd="slow" p14:dur="2000" advTm="24561"/>
    </mc:Choice>
    <mc:Fallback xmlns="">
      <p:transition spd="slow" advTm="24561"/>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9BA1B-09E7-4F23-84F4-0F683E201225}"/>
              </a:ext>
            </a:extLst>
          </p:cNvPr>
          <p:cNvSpPr>
            <a:spLocks noGrp="1"/>
          </p:cNvSpPr>
          <p:nvPr>
            <p:ph type="title"/>
          </p:nvPr>
        </p:nvSpPr>
        <p:spPr/>
        <p:txBody>
          <a:bodyPr>
            <a:normAutofit/>
          </a:bodyPr>
          <a:lstStyle/>
          <a:p>
            <a:pPr algn="ctr"/>
            <a: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WHAT can I write about?</a:t>
            </a:r>
            <a:br>
              <a:rPr lang="en-GB" sz="4000" b="1" dirty="0">
                <a:effectLst/>
                <a:latin typeface="Calibri" panose="020F0502020204030204" pitchFamily="34" charset="0"/>
                <a:ea typeface="Calibri" panose="020F0502020204030204" pitchFamily="34" charset="0"/>
                <a:cs typeface="Times New Roman" panose="02020603050405020304" pitchFamily="18" charset="0"/>
              </a:rPr>
            </a:br>
            <a:endParaRPr lang="en-GB" sz="4000" b="1" dirty="0"/>
          </a:p>
        </p:txBody>
      </p:sp>
      <p:sp>
        <p:nvSpPr>
          <p:cNvPr id="7" name="TextBox 6">
            <a:extLst>
              <a:ext uri="{FF2B5EF4-FFF2-40B4-BE49-F238E27FC236}">
                <a16:creationId xmlns:a16="http://schemas.microsoft.com/office/drawing/2014/main" id="{78C068B2-92D6-4255-B5D5-CA9E3379631E}"/>
              </a:ext>
            </a:extLst>
          </p:cNvPr>
          <p:cNvSpPr txBox="1"/>
          <p:nvPr/>
        </p:nvSpPr>
        <p:spPr>
          <a:xfrm>
            <a:off x="838200" y="1485900"/>
            <a:ext cx="10325100" cy="3869649"/>
          </a:xfrm>
          <a:prstGeom prst="rect">
            <a:avLst/>
          </a:prstGeom>
          <a:noFill/>
        </p:spPr>
        <p:txBody>
          <a:bodyPr wrap="square">
            <a:spAutoFit/>
          </a:bodyPr>
          <a:lstStyle/>
          <a:p>
            <a:pPr marL="433070" indent="-342900">
              <a:lnSpc>
                <a:spcPct val="150000"/>
              </a:lnSpc>
              <a:spcAft>
                <a:spcPts val="800"/>
              </a:spcAft>
              <a:buFont typeface="Arial" panose="020B0604020202020204" pitchFamily="34" charset="0"/>
              <a:buChar char="•"/>
            </a:pPr>
            <a:r>
              <a:rPr lang="en-GB"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your</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experience, recovery, faith, doubts </a:t>
            </a: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how you have struggled</a:t>
            </a: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how you have grown</a:t>
            </a: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what has made you laugh or cry</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share ESH just like you would at a meeting  </a:t>
            </a:r>
          </a:p>
          <a:p>
            <a:pPr marL="433070" indent="-342900">
              <a:lnSpc>
                <a:spcPct val="15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(w</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 can take care of spelling and punctuation)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779190" y="174625"/>
            <a:ext cx="1149220" cy="1149220"/>
          </a:xfrm>
          <a:prstGeom prst="rect">
            <a:avLst/>
          </a:prstGeom>
        </p:spPr>
      </p:pic>
      <p:sp>
        <p:nvSpPr>
          <p:cNvPr id="9" name="Subtitle 2">
            <a:extLst>
              <a:ext uri="{FF2B5EF4-FFF2-40B4-BE49-F238E27FC236}">
                <a16:creationId xmlns:a16="http://schemas.microsoft.com/office/drawing/2014/main" id="{DA12B903-852C-FC5E-5A8C-7D4BECE5646A}"/>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3364363916"/>
      </p:ext>
    </p:extLst>
  </p:cSld>
  <p:clrMapOvr>
    <a:masterClrMapping/>
  </p:clrMapOvr>
  <mc:AlternateContent xmlns:mc="http://schemas.openxmlformats.org/markup-compatibility/2006" xmlns:p14="http://schemas.microsoft.com/office/powerpoint/2010/main">
    <mc:Choice Requires="p14">
      <p:transition spd="slow" p14:dur="2000" advTm="14495"/>
    </mc:Choice>
    <mc:Fallback xmlns="">
      <p:transition spd="slow" advTm="14495"/>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AE45-00FC-4477-8435-0C4BCDD9EBFE}"/>
              </a:ext>
            </a:extLst>
          </p:cNvPr>
          <p:cNvSpPr>
            <a:spLocks noGrp="1"/>
          </p:cNvSpPr>
          <p:nvPr>
            <p:ph type="title"/>
          </p:nvPr>
        </p:nvSpPr>
        <p:spPr>
          <a:xfrm>
            <a:off x="221942" y="365125"/>
            <a:ext cx="9863091" cy="1325563"/>
          </a:xfrm>
        </p:spPr>
        <p:txBody>
          <a:bodyPr>
            <a:normAutofit/>
          </a:bodyPr>
          <a:lstStyle/>
          <a:p>
            <a:pPr algn="ctr"/>
            <a: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WHEN will my article appear in </a:t>
            </a:r>
            <a:r>
              <a:rPr lang="en-GB" sz="4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Share?</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sz="4000" dirty="0"/>
          </a:p>
        </p:txBody>
      </p:sp>
      <p:sp>
        <p:nvSpPr>
          <p:cNvPr id="7" name="TextBox 6">
            <a:extLst>
              <a:ext uri="{FF2B5EF4-FFF2-40B4-BE49-F238E27FC236}">
                <a16:creationId xmlns:a16="http://schemas.microsoft.com/office/drawing/2014/main" id="{09AF3919-42B4-49B4-B04F-C660348CB744}"/>
              </a:ext>
            </a:extLst>
          </p:cNvPr>
          <p:cNvSpPr txBox="1"/>
          <p:nvPr/>
        </p:nvSpPr>
        <p:spPr>
          <a:xfrm>
            <a:off x="838200" y="1690688"/>
            <a:ext cx="10439400" cy="3835024"/>
          </a:xfrm>
          <a:prstGeom prst="rect">
            <a:avLst/>
          </a:prstGeom>
          <a:noFill/>
        </p:spPr>
        <p:txBody>
          <a:bodyPr wrap="square">
            <a:spAutoFit/>
          </a:bodyPr>
          <a:lstStyle/>
          <a:p>
            <a:pPr marL="433070" indent="-342900">
              <a:lnSpc>
                <a:spcPct val="20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c</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ould take up to two months or longer </a:t>
            </a:r>
          </a:p>
          <a:p>
            <a:pPr marL="433070" indent="-342900">
              <a:lnSpc>
                <a:spcPct val="20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 can’t publish every article</a:t>
            </a:r>
            <a:endPar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20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Step, Tradition or Concept</a:t>
            </a: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 - </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2400"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two months before’</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deadline!</a:t>
            </a:r>
          </a:p>
          <a:p>
            <a:pPr marL="433070" indent="-342900">
              <a:lnSpc>
                <a:spcPct val="20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guidelines as per contents page</a:t>
            </a:r>
            <a:endPar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433070" indent="-342900">
              <a:lnSpc>
                <a:spcPct val="107000"/>
              </a:lnSpc>
              <a:spcAft>
                <a:spcPts val="800"/>
              </a:spcAft>
              <a:buFont typeface="Arial" panose="020B0604020202020204" pitchFamily="34" charset="0"/>
              <a:buChar char="•"/>
            </a:pP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922065" y="136525"/>
            <a:ext cx="1149220" cy="1149220"/>
          </a:xfrm>
          <a:prstGeom prst="rect">
            <a:avLst/>
          </a:prstGeom>
        </p:spPr>
      </p:pic>
      <p:sp>
        <p:nvSpPr>
          <p:cNvPr id="9" name="Subtitle 2">
            <a:extLst>
              <a:ext uri="{FF2B5EF4-FFF2-40B4-BE49-F238E27FC236}">
                <a16:creationId xmlns:a16="http://schemas.microsoft.com/office/drawing/2014/main" id="{F0B4F254-8906-EB50-3BD8-6CC280190AAB}"/>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1769883026"/>
      </p:ext>
    </p:extLst>
  </p:cSld>
  <p:clrMapOvr>
    <a:masterClrMapping/>
  </p:clrMapOvr>
  <mc:AlternateContent xmlns:mc="http://schemas.openxmlformats.org/markup-compatibility/2006" xmlns:p14="http://schemas.microsoft.com/office/powerpoint/2010/main">
    <mc:Choice Requires="p14">
      <p:transition spd="slow" p14:dur="2000" advTm="18397"/>
    </mc:Choice>
    <mc:Fallback xmlns="">
      <p:transition spd="slow" advTm="18397"/>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0ABE6-1914-4ACF-907C-91C88305A57E}"/>
              </a:ext>
            </a:extLst>
          </p:cNvPr>
          <p:cNvSpPr>
            <a:spLocks noGrp="1"/>
          </p:cNvSpPr>
          <p:nvPr>
            <p:ph type="title"/>
          </p:nvPr>
        </p:nvSpPr>
        <p:spPr/>
        <p:txBody>
          <a:bodyPr>
            <a:normAutofit/>
          </a:bodyPr>
          <a:lstStyle/>
          <a:p>
            <a:pPr algn="ctr"/>
            <a: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Anything else I should know?</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sz="4000" dirty="0"/>
          </a:p>
        </p:txBody>
      </p:sp>
      <p:sp>
        <p:nvSpPr>
          <p:cNvPr id="7" name="TextBox 6">
            <a:extLst>
              <a:ext uri="{FF2B5EF4-FFF2-40B4-BE49-F238E27FC236}">
                <a16:creationId xmlns:a16="http://schemas.microsoft.com/office/drawing/2014/main" id="{F1AD13EF-DE66-4D82-96CA-059984526E55}"/>
              </a:ext>
            </a:extLst>
          </p:cNvPr>
          <p:cNvSpPr txBox="1"/>
          <p:nvPr/>
        </p:nvSpPr>
        <p:spPr>
          <a:xfrm>
            <a:off x="838202" y="1847850"/>
            <a:ext cx="10391774" cy="3639138"/>
          </a:xfrm>
          <a:prstGeom prst="rect">
            <a:avLst/>
          </a:prstGeom>
          <a:noFill/>
        </p:spPr>
        <p:txBody>
          <a:bodyPr wrap="square">
            <a:spAutoFit/>
          </a:bodyPr>
          <a:lstStyle/>
          <a:p>
            <a:pPr marL="433070" indent="-342900">
              <a:lnSpc>
                <a:spcPct val="15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l</a:t>
            </a: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ess than 1000 words - remember ‘short is sweet’</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 can’t print poetry </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433070" indent="-342900">
              <a:lnSpc>
                <a:spcPct val="150000"/>
              </a:lnSpc>
              <a:spcAft>
                <a:spcPts val="800"/>
              </a:spcAft>
              <a:buFont typeface="Arial" panose="020B0604020202020204" pitchFamily="34" charset="0"/>
              <a:buChar char="•"/>
            </a:pPr>
            <a:r>
              <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respect others’ anonymity, don’t mention them by name, even to praise them</a:t>
            </a:r>
          </a:p>
          <a:p>
            <a:pPr marL="433070" indent="-342900">
              <a:lnSpc>
                <a:spcPct val="150000"/>
              </a:lnSpc>
              <a:spcAft>
                <a:spcPts val="800"/>
              </a:spcAft>
              <a:buFont typeface="Arial" panose="020B0604020202020204" pitchFamily="34" charset="0"/>
              <a:buChar char="•"/>
            </a:pPr>
            <a:r>
              <a:rPr lang="en-GB"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only CAL (with title and page ref) may be quoted</a:t>
            </a:r>
          </a:p>
          <a:p>
            <a:pPr marL="433070" indent="-342900">
              <a:lnSpc>
                <a:spcPct val="107000"/>
              </a:lnSpc>
              <a:spcAft>
                <a:spcPts val="800"/>
              </a:spcAft>
              <a:buFont typeface="Arial" panose="020B0604020202020204" pitchFamily="34" charset="0"/>
              <a:buChar char="•"/>
            </a:pPr>
            <a:endParaRPr lang="en-GB"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3"/>
          <a:stretch>
            <a:fillRect/>
          </a:stretch>
        </p:blipFill>
        <p:spPr>
          <a:xfrm>
            <a:off x="10779190" y="136525"/>
            <a:ext cx="1149220" cy="1149220"/>
          </a:xfrm>
          <a:prstGeom prst="rect">
            <a:avLst/>
          </a:prstGeom>
        </p:spPr>
      </p:pic>
      <p:sp>
        <p:nvSpPr>
          <p:cNvPr id="9" name="Subtitle 2">
            <a:extLst>
              <a:ext uri="{FF2B5EF4-FFF2-40B4-BE49-F238E27FC236}">
                <a16:creationId xmlns:a16="http://schemas.microsoft.com/office/drawing/2014/main" id="{3873C3CB-F4DD-D409-B2F6-F901DF0B2A6D}"/>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1499495550"/>
      </p:ext>
    </p:extLst>
  </p:cSld>
  <p:clrMapOvr>
    <a:masterClrMapping/>
  </p:clrMapOvr>
  <mc:AlternateContent xmlns:mc="http://schemas.openxmlformats.org/markup-compatibility/2006" xmlns:p14="http://schemas.microsoft.com/office/powerpoint/2010/main">
    <mc:Choice Requires="p14">
      <p:transition spd="slow" p14:dur="2000" advTm="20530"/>
    </mc:Choice>
    <mc:Fallback xmlns="">
      <p:transition spd="slow" advTm="2053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3F51-B933-40F2-9B53-E69A0469903D}"/>
              </a:ext>
            </a:extLst>
          </p:cNvPr>
          <p:cNvSpPr>
            <a:spLocks noGrp="1"/>
          </p:cNvSpPr>
          <p:nvPr>
            <p:ph type="title"/>
          </p:nvPr>
        </p:nvSpPr>
        <p:spPr>
          <a:xfrm>
            <a:off x="838200" y="365124"/>
            <a:ext cx="9439275" cy="2540001"/>
          </a:xfrm>
        </p:spPr>
        <p:txBody>
          <a:bodyPr>
            <a:normAutofit/>
          </a:bodyPr>
          <a:lstStyle/>
          <a:p>
            <a:pPr algn="ctr"/>
            <a:b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4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Where should I send my article?</a:t>
            </a:r>
            <a:r>
              <a:rPr lang="en-GB" sz="4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sz="4000" dirty="0"/>
          </a:p>
        </p:txBody>
      </p:sp>
      <p:sp>
        <p:nvSpPr>
          <p:cNvPr id="7" name="TextBox 6">
            <a:extLst>
              <a:ext uri="{FF2B5EF4-FFF2-40B4-BE49-F238E27FC236}">
                <a16:creationId xmlns:a16="http://schemas.microsoft.com/office/drawing/2014/main" id="{AE30D2CC-A194-4362-AC93-6BF3FF15FDB0}"/>
              </a:ext>
            </a:extLst>
          </p:cNvPr>
          <p:cNvSpPr txBox="1"/>
          <p:nvPr/>
        </p:nvSpPr>
        <p:spPr>
          <a:xfrm>
            <a:off x="104775" y="2390776"/>
            <a:ext cx="10382250" cy="2246769"/>
          </a:xfrm>
          <a:prstGeom prst="rect">
            <a:avLst/>
          </a:prstGeom>
          <a:noFill/>
        </p:spPr>
        <p:txBody>
          <a:bodyPr wrap="square">
            <a:spAutoFit/>
          </a:bodyPr>
          <a:lstStyle/>
          <a:p>
            <a:pPr algn="ctr"/>
            <a:r>
              <a:rPr lang="en-GB" sz="4800" u="sng" dirty="0">
                <a:solidFill>
                  <a:srgbClr val="000000"/>
                </a:solidFill>
                <a:latin typeface="Arial" panose="020B0604020202020204" pitchFamily="34" charset="0"/>
                <a:ea typeface="Calibri" panose="020F0502020204030204" pitchFamily="34" charset="0"/>
                <a:cs typeface="Times New Roman" panose="02020603050405020304" pitchFamily="18" charset="0"/>
                <a:hlinkClick r:id="rId3"/>
              </a:rPr>
              <a:t>aashare@gsogb.org.uk</a:t>
            </a:r>
            <a:endParaRPr lang="en-GB" sz="4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r>
              <a:rPr lang="en-GB" sz="4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   </a:t>
            </a:r>
          </a:p>
          <a:p>
            <a:pPr algn="ctr"/>
            <a:r>
              <a:rPr lang="en-GB" sz="4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 Box 1, 10 Toft Green, York YO1 7NJ</a:t>
            </a:r>
            <a:endParaRPr lang="en-GB" sz="4400" dirty="0"/>
          </a:p>
        </p:txBody>
      </p:sp>
      <p:pic>
        <p:nvPicPr>
          <p:cNvPr id="8" name="Picture 7">
            <a:extLst>
              <a:ext uri="{FF2B5EF4-FFF2-40B4-BE49-F238E27FC236}">
                <a16:creationId xmlns:a16="http://schemas.microsoft.com/office/drawing/2014/main" id="{1EDC07E8-9037-48C4-82A0-E961E3D22ED6}"/>
              </a:ext>
            </a:extLst>
          </p:cNvPr>
          <p:cNvPicPr>
            <a:picLocks noChangeAspect="1"/>
          </p:cNvPicPr>
          <p:nvPr/>
        </p:nvPicPr>
        <p:blipFill>
          <a:blip r:embed="rId4"/>
          <a:stretch>
            <a:fillRect/>
          </a:stretch>
        </p:blipFill>
        <p:spPr>
          <a:xfrm>
            <a:off x="10779190" y="228730"/>
            <a:ext cx="1149220" cy="1149220"/>
          </a:xfrm>
          <a:prstGeom prst="rect">
            <a:avLst/>
          </a:prstGeom>
        </p:spPr>
      </p:pic>
      <p:sp>
        <p:nvSpPr>
          <p:cNvPr id="9" name="Subtitle 2">
            <a:extLst>
              <a:ext uri="{FF2B5EF4-FFF2-40B4-BE49-F238E27FC236}">
                <a16:creationId xmlns:a16="http://schemas.microsoft.com/office/drawing/2014/main" id="{51CDC091-2BE5-49FA-C37C-868602227FD2}"/>
              </a:ext>
            </a:extLst>
          </p:cNvPr>
          <p:cNvSpPr txBox="1">
            <a:spLocks/>
          </p:cNvSpPr>
          <p:nvPr/>
        </p:nvSpPr>
        <p:spPr>
          <a:xfrm>
            <a:off x="6705600" y="0"/>
            <a:ext cx="2962275" cy="333375"/>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r>
              <a:rPr lang="en-GB" dirty="0">
                <a:solidFill>
                  <a:srgbClr val="FF0000"/>
                </a:solidFill>
              </a:rPr>
              <a:t>Writing an article</a:t>
            </a:r>
          </a:p>
        </p:txBody>
      </p:sp>
    </p:spTree>
    <p:extLst>
      <p:ext uri="{BB962C8B-B14F-4D97-AF65-F5344CB8AC3E}">
        <p14:creationId xmlns:p14="http://schemas.microsoft.com/office/powerpoint/2010/main" val="2144268634"/>
      </p:ext>
    </p:extLst>
  </p:cSld>
  <p:clrMapOvr>
    <a:masterClrMapping/>
  </p:clrMapOvr>
  <mc:AlternateContent xmlns:mc="http://schemas.openxmlformats.org/markup-compatibility/2006" xmlns:p14="http://schemas.microsoft.com/office/powerpoint/2010/main">
    <mc:Choice Requires="p14">
      <p:transition spd="slow" p14:dur="2000" advTm="12751"/>
    </mc:Choice>
    <mc:Fallback xmlns="">
      <p:transition spd="slow" advTm="12751"/>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5AA519-4186-DA0F-2E5C-676D6826E443}"/>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DB5F4849-320C-7A58-62AF-BC12FC00137F}"/>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756815358"/>
      </p:ext>
    </p:extLst>
  </p:cSld>
  <p:clrMapOvr>
    <a:masterClrMapping/>
  </p:clrMapOvr>
  <mc:AlternateContent xmlns:mc="http://schemas.openxmlformats.org/markup-compatibility/2006" xmlns:p14="http://schemas.microsoft.com/office/powerpoint/2010/main">
    <mc:Choice Requires="p14">
      <p:transition spd="slow" p14:dur="2000" advTm="6590"/>
    </mc:Choice>
    <mc:Fallback xmlns="">
      <p:transition spd="slow" advTm="659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0A13ACB-85B7-16BC-F66B-045A1C1A2D81}"/>
              </a:ext>
            </a:extLst>
          </p:cNvPr>
          <p:cNvGraphicFramePr>
            <a:graphicFrameLocks noGrp="1"/>
          </p:cNvGraphicFramePr>
          <p:nvPr/>
        </p:nvGraphicFramePr>
        <p:xfrm>
          <a:off x="876300" y="1809750"/>
          <a:ext cx="8439151" cy="3786816"/>
        </p:xfrm>
        <a:graphic>
          <a:graphicData uri="http://schemas.openxmlformats.org/drawingml/2006/table">
            <a:tbl>
              <a:tblPr firstRow="1" firstCol="1" bandRow="1"/>
              <a:tblGrid>
                <a:gridCol w="3737701">
                  <a:extLst>
                    <a:ext uri="{9D8B030D-6E8A-4147-A177-3AD203B41FA5}">
                      <a16:colId xmlns:a16="http://schemas.microsoft.com/office/drawing/2014/main" val="3878511971"/>
                    </a:ext>
                  </a:extLst>
                </a:gridCol>
                <a:gridCol w="4701450">
                  <a:extLst>
                    <a:ext uri="{9D8B030D-6E8A-4147-A177-3AD203B41FA5}">
                      <a16:colId xmlns:a16="http://schemas.microsoft.com/office/drawing/2014/main" val="4173471929"/>
                    </a:ext>
                  </a:extLst>
                </a:gridCol>
              </a:tblGrid>
              <a:tr h="670036">
                <a:tc>
                  <a: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Charon B</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trustee.LRN@gsogb.org.uk</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8815951"/>
                  </a:ext>
                </a:extLst>
              </a:tr>
              <a:tr h="686212">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Agnes (Editor)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share@aamail.org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8317480"/>
                  </a:ext>
                </a:extLst>
              </a:tr>
              <a:tr h="600435">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Bridget  (Assistant Editor)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asseditorshare.sc@aamail.org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51789"/>
                  </a:ext>
                </a:extLst>
              </a:tr>
              <a:tr h="627155">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Caroline (Reader &amp; Team Sec)</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share6.sc@aamail.org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720084"/>
                  </a:ext>
                </a:extLst>
              </a:tr>
              <a:tr h="590547">
                <a:tc>
                  <a:txBody>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Vikki (Reader)</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share5.sc@aamail.org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683037"/>
                  </a:ext>
                </a:extLst>
              </a:tr>
              <a:tr h="612431">
                <a:tc>
                  <a:txBody>
                    <a:bodyPr/>
                    <a:lstStyle/>
                    <a:p>
                      <a:pPr>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Tony  (Reader)</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u="sng" dirty="0">
                          <a:solidFill>
                            <a:schemeClr val="tx1"/>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share7.sc@aamail.org</a:t>
                      </a:r>
                      <a:endParaRPr lang="en-GB"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998224"/>
                  </a:ext>
                </a:extLst>
              </a:tr>
            </a:tbl>
          </a:graphicData>
        </a:graphic>
      </p:graphicFrame>
      <p:sp>
        <p:nvSpPr>
          <p:cNvPr id="3" name="Title 1">
            <a:extLst>
              <a:ext uri="{FF2B5EF4-FFF2-40B4-BE49-F238E27FC236}">
                <a16:creationId xmlns:a16="http://schemas.microsoft.com/office/drawing/2014/main" id="{92A66C82-F874-5B00-27EA-2EF4EC22B83A}"/>
              </a:ext>
            </a:extLst>
          </p:cNvPr>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GB" sz="7200" b="1" dirty="0"/>
              <a:t>THE TEAM</a:t>
            </a:r>
          </a:p>
        </p:txBody>
      </p:sp>
      <p:pic>
        <p:nvPicPr>
          <p:cNvPr id="4" name="Picture 3">
            <a:extLst>
              <a:ext uri="{FF2B5EF4-FFF2-40B4-BE49-F238E27FC236}">
                <a16:creationId xmlns:a16="http://schemas.microsoft.com/office/drawing/2014/main" id="{B38CFE90-07FE-75C5-3FEF-33C2D9F2E617}"/>
              </a:ext>
            </a:extLst>
          </p:cNvPr>
          <p:cNvPicPr>
            <a:picLocks noChangeAspect="1"/>
          </p:cNvPicPr>
          <p:nvPr/>
        </p:nvPicPr>
        <p:blipFill>
          <a:blip r:embed="rId7"/>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901081449"/>
      </p:ext>
    </p:extLst>
  </p:cSld>
  <p:clrMapOvr>
    <a:masterClrMapping/>
  </p:clrMapOvr>
  <mc:AlternateContent xmlns:mc="http://schemas.openxmlformats.org/markup-compatibility/2006" xmlns:p14="http://schemas.microsoft.com/office/powerpoint/2010/main">
    <mc:Choice Requires="p14">
      <p:transition spd="slow" p14:dur="2000" advTm="12664"/>
    </mc:Choice>
    <mc:Fallback xmlns="">
      <p:transition spd="slow" advTm="12664"/>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5AA519-4186-DA0F-2E5C-676D6826E443}"/>
              </a:ext>
            </a:extLst>
          </p:cNvPr>
          <p:cNvSpPr txBox="1"/>
          <p:nvPr/>
        </p:nvSpPr>
        <p:spPr>
          <a:xfrm>
            <a:off x="1352939" y="1782147"/>
            <a:ext cx="8304245" cy="2400657"/>
          </a:xfrm>
          <a:prstGeom prst="rect">
            <a:avLst/>
          </a:prstGeom>
          <a:noFill/>
        </p:spPr>
        <p:txBody>
          <a:bodyPr wrap="square" rtlCol="0">
            <a:spAutoFit/>
          </a:bodyPr>
          <a:lstStyle/>
          <a:p>
            <a:pPr algn="ctr"/>
            <a:r>
              <a:rPr lang="en-GB" sz="15000" b="1" dirty="0">
                <a:ln w="22225">
                  <a:solidFill>
                    <a:schemeClr val="accent2"/>
                  </a:solidFill>
                  <a:prstDash val="solid"/>
                </a:ln>
                <a:solidFill>
                  <a:schemeClr val="accent2">
                    <a:lumMod val="40000"/>
                    <a:lumOff val="60000"/>
                  </a:schemeClr>
                </a:solidFill>
                <a:effectLst>
                  <a:reflection blurRad="6350" stA="60000" endA="900" endPos="58000" dir="5400000" sy="-100000" algn="bl" rotWithShape="0"/>
                </a:effectLst>
              </a:rPr>
              <a:t>Share</a:t>
            </a:r>
          </a:p>
        </p:txBody>
      </p:sp>
      <p:pic>
        <p:nvPicPr>
          <p:cNvPr id="3" name="Picture 2">
            <a:extLst>
              <a:ext uri="{FF2B5EF4-FFF2-40B4-BE49-F238E27FC236}">
                <a16:creationId xmlns:a16="http://schemas.microsoft.com/office/drawing/2014/main" id="{DB5F4849-320C-7A58-62AF-BC12FC00137F}"/>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192655960"/>
      </p:ext>
    </p:extLst>
  </p:cSld>
  <p:clrMapOvr>
    <a:masterClrMapping/>
  </p:clrMapOvr>
  <mc:AlternateContent xmlns:mc="http://schemas.openxmlformats.org/markup-compatibility/2006" xmlns:p14="http://schemas.microsoft.com/office/powerpoint/2010/main">
    <mc:Choice Requires="p14">
      <p:transition spd="slow" p14:dur="2000" advTm="9196"/>
    </mc:Choice>
    <mc:Fallback xmlns="">
      <p:transition spd="slow" advTm="919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a:xfrm>
            <a:off x="677334" y="2160590"/>
            <a:ext cx="8596668" cy="3549746"/>
          </a:xfrm>
        </p:spPr>
        <p:txBody>
          <a:bodyPr>
            <a:normAutofit fontScale="70000" lnSpcReduction="20000"/>
          </a:bodyPr>
          <a:lstStyle/>
          <a:p>
            <a:pPr lvl="0" algn="ctr"/>
            <a:r>
              <a:rPr lang="en-GB" sz="4000" dirty="0"/>
              <a:t>The Newsletter was four pages long, typewritten on both sides and distributed by the London Service Office. The price was sixpence or 2 ½p.</a:t>
            </a:r>
          </a:p>
          <a:p>
            <a:pPr marL="0" lvl="0" indent="0" algn="ctr">
              <a:buNone/>
            </a:pPr>
            <a:r>
              <a:rPr lang="en-GB" sz="4000" dirty="0"/>
              <a:t> </a:t>
            </a:r>
          </a:p>
          <a:p>
            <a:pPr lvl="0" algn="ctr"/>
            <a:r>
              <a:rPr lang="en-GB" sz="4000" dirty="0"/>
              <a:t>The Newsletter continued to be the same format until October 1972 when the title was changed to SHARE, and the magazine was produced in its new format and priced at 12p. </a:t>
            </a:r>
          </a:p>
          <a:p>
            <a:pPr marL="0" lvl="0" indent="0" algn="ctr">
              <a:buNone/>
            </a:pPr>
            <a:endParaRPr lang="en-GB" sz="4000" dirty="0"/>
          </a:p>
          <a:p>
            <a:pPr marL="0" lvl="0" indent="0" algn="ctr">
              <a:buNone/>
            </a:pPr>
            <a:endParaRPr lang="en-GB" sz="4000" dirty="0"/>
          </a:p>
          <a:p>
            <a:pPr lvl="0" algn="ctr"/>
            <a:endParaRPr lang="en-GB" sz="4000" dirty="0"/>
          </a:p>
          <a:p>
            <a:endParaRPr lang="en-GB" dirty="0"/>
          </a:p>
        </p:txBody>
      </p:sp>
      <p:pic>
        <p:nvPicPr>
          <p:cNvPr id="7" name="Picture 6">
            <a:extLst>
              <a:ext uri="{FF2B5EF4-FFF2-40B4-BE49-F238E27FC236}">
                <a16:creationId xmlns:a16="http://schemas.microsoft.com/office/drawing/2014/main" id="{03981870-23DA-CF53-EAE9-1271210DD4AB}"/>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559710183"/>
      </p:ext>
    </p:extLst>
  </p:cSld>
  <p:clrMapOvr>
    <a:masterClrMapping/>
  </p:clrMapOvr>
  <mc:AlternateContent xmlns:mc="http://schemas.openxmlformats.org/markup-compatibility/2006" xmlns:p14="http://schemas.microsoft.com/office/powerpoint/2010/main">
    <mc:Choice Requires="p14">
      <p:transition spd="slow" p14:dur="2000" advTm="15101"/>
    </mc:Choice>
    <mc:Fallback xmlns="">
      <p:transition spd="slow" advTm="1510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lnSpcReduction="10000"/>
          </a:bodyPr>
          <a:lstStyle/>
          <a:p>
            <a:pPr lvl="0" algn="ctr"/>
            <a:r>
              <a:rPr lang="en-GB" sz="3600" b="1" dirty="0"/>
              <a:t>Intergroup Contributions</a:t>
            </a:r>
            <a:r>
              <a:rPr lang="en-GB" sz="3600" dirty="0"/>
              <a:t> – In the 1970’s intergroups were often asked to contribute to a particular month’s issue </a:t>
            </a:r>
          </a:p>
          <a:p>
            <a:pPr lvl="0" algn="ctr"/>
            <a:r>
              <a:rPr lang="en-GB" sz="3600" dirty="0"/>
              <a:t>This included Birmingham - October 1979, Devon and Cornwall - February 1977, London North – June 1978, Merseyside and North Wales - February 1973, Lancashire – June 1977 and Regions – April 1981</a:t>
            </a:r>
          </a:p>
          <a:p>
            <a:endParaRPr lang="en-GB" dirty="0"/>
          </a:p>
        </p:txBody>
      </p:sp>
      <p:pic>
        <p:nvPicPr>
          <p:cNvPr id="7" name="Picture 6">
            <a:extLst>
              <a:ext uri="{FF2B5EF4-FFF2-40B4-BE49-F238E27FC236}">
                <a16:creationId xmlns:a16="http://schemas.microsoft.com/office/drawing/2014/main" id="{A4F9D0C8-B4C5-2CCD-33A9-9C5BBB76AEE1}"/>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96343510"/>
      </p:ext>
    </p:extLst>
  </p:cSld>
  <p:clrMapOvr>
    <a:masterClrMapping/>
  </p:clrMapOvr>
  <mc:AlternateContent xmlns:mc="http://schemas.openxmlformats.org/markup-compatibility/2006" xmlns:p14="http://schemas.microsoft.com/office/powerpoint/2010/main">
    <mc:Choice Requires="p14">
      <p:transition spd="slow" p14:dur="2000" advTm="18946"/>
    </mc:Choice>
    <mc:Fallback xmlns="">
      <p:transition spd="slow" advTm="189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92500" lnSpcReduction="20000"/>
          </a:bodyPr>
          <a:lstStyle/>
          <a:p>
            <a:pPr marL="0" indent="0" algn="ctr">
              <a:buNone/>
            </a:pPr>
            <a:r>
              <a:rPr lang="en-GB" sz="3600" dirty="0"/>
              <a:t>The Editor wrote in this 1972 issue,</a:t>
            </a:r>
          </a:p>
          <a:p>
            <a:pPr marL="0" indent="0" algn="ctr">
              <a:buNone/>
            </a:pPr>
            <a:r>
              <a:rPr lang="en-GB" sz="3600" dirty="0"/>
              <a:t>“</a:t>
            </a:r>
            <a:r>
              <a:rPr lang="en-GB" sz="3600" i="1" dirty="0"/>
              <a:t>SHARE, as a title, expresses in one word what we feel our function should be. The entire magnificent concept of AA is based on sharing – and caring. Therein lies the source of our unity as individuals and as groups. WE therefore dedicate ourselves to the ideal of promoting AA’s unity on every page, and we hope you will join us.” </a:t>
            </a:r>
            <a:endParaRPr lang="en-GB" sz="3600" dirty="0"/>
          </a:p>
          <a:p>
            <a:pPr algn="ctr"/>
            <a:endParaRPr lang="en-GB" sz="3600" dirty="0"/>
          </a:p>
        </p:txBody>
      </p:sp>
      <p:pic>
        <p:nvPicPr>
          <p:cNvPr id="7" name="Picture 6">
            <a:extLst>
              <a:ext uri="{FF2B5EF4-FFF2-40B4-BE49-F238E27FC236}">
                <a16:creationId xmlns:a16="http://schemas.microsoft.com/office/drawing/2014/main" id="{BE2F7177-2666-6B05-FB3D-EEFEF7DE146B}"/>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2107074181"/>
      </p:ext>
    </p:extLst>
  </p:cSld>
  <p:clrMapOvr>
    <a:masterClrMapping/>
  </p:clrMapOvr>
  <mc:AlternateContent xmlns:mc="http://schemas.openxmlformats.org/markup-compatibility/2006" xmlns:p14="http://schemas.microsoft.com/office/powerpoint/2010/main">
    <mc:Choice Requires="p14">
      <p:transition spd="slow" p14:dur="2000" advTm="21587"/>
    </mc:Choice>
    <mc:Fallback xmlns="">
      <p:transition spd="slow" advTm="2158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85000" lnSpcReduction="20000"/>
          </a:bodyPr>
          <a:lstStyle/>
          <a:p>
            <a:pPr algn="ctr"/>
            <a:r>
              <a:rPr lang="en-GB" sz="4400" b="1" dirty="0"/>
              <a:t>Changes for the Better – Share October 1972 </a:t>
            </a:r>
          </a:p>
          <a:p>
            <a:pPr algn="ctr"/>
            <a:r>
              <a:rPr lang="en-GB" sz="4400" b="1" dirty="0"/>
              <a:t> </a:t>
            </a:r>
            <a:r>
              <a:rPr lang="en-GB" sz="4400" i="1" dirty="0"/>
              <a:t>The great lowering of average entrant age of members, and, perhaps as a result, the increased number of members willing to take on Twelfth Step work. The increasing number of women members.</a:t>
            </a:r>
            <a:endParaRPr lang="en-GB" sz="4400" dirty="0"/>
          </a:p>
          <a:p>
            <a:pPr algn="ctr"/>
            <a:endParaRPr lang="en-GB" sz="4400" dirty="0"/>
          </a:p>
        </p:txBody>
      </p:sp>
      <p:pic>
        <p:nvPicPr>
          <p:cNvPr id="7" name="Picture 6">
            <a:extLst>
              <a:ext uri="{FF2B5EF4-FFF2-40B4-BE49-F238E27FC236}">
                <a16:creationId xmlns:a16="http://schemas.microsoft.com/office/drawing/2014/main" id="{6A33AB6F-99B1-61AE-6E7E-0728A7E9400E}"/>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1066621165"/>
      </p:ext>
    </p:extLst>
  </p:cSld>
  <p:clrMapOvr>
    <a:masterClrMapping/>
  </p:clrMapOvr>
  <mc:AlternateContent xmlns:mc="http://schemas.openxmlformats.org/markup-compatibility/2006" xmlns:p14="http://schemas.microsoft.com/office/powerpoint/2010/main">
    <mc:Choice Requires="p14">
      <p:transition spd="slow" p14:dur="2000" advTm="15728"/>
    </mc:Choice>
    <mc:Fallback xmlns="">
      <p:transition spd="slow" advTm="1572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rgbClr val="00B050"/>
                </a:solidFill>
              </a:rPr>
              <a:t>Share History</a:t>
            </a:r>
          </a:p>
        </p:txBody>
      </p:sp>
      <p:sp>
        <p:nvSpPr>
          <p:cNvPr id="3" name="Content Placeholder 2"/>
          <p:cNvSpPr>
            <a:spLocks noGrp="1"/>
          </p:cNvSpPr>
          <p:nvPr>
            <p:ph idx="1"/>
          </p:nvPr>
        </p:nvSpPr>
        <p:spPr/>
        <p:txBody>
          <a:bodyPr>
            <a:normAutofit fontScale="77500" lnSpcReduction="20000"/>
          </a:bodyPr>
          <a:lstStyle/>
          <a:p>
            <a:pPr algn="ctr"/>
            <a:r>
              <a:rPr lang="en-GB" sz="4000" b="1" dirty="0"/>
              <a:t>Sadler’s Wells Conference – SHARE November 1972  </a:t>
            </a:r>
          </a:p>
          <a:p>
            <a:pPr algn="ctr"/>
            <a:r>
              <a:rPr lang="en-GB" sz="4000" dirty="0"/>
              <a:t>A report on this conference with many younger members present. </a:t>
            </a:r>
            <a:r>
              <a:rPr lang="en-GB" sz="4000" i="1" dirty="0"/>
              <a:t>“And at the finish when all stood and grasped the hand of our neighbour while we said the Serenity Prayer, we experienced the most moving moment of all. We know at least one group that has since adopted this as ‘standard practice’.” </a:t>
            </a:r>
            <a:endParaRPr lang="en-GB" sz="4000" dirty="0"/>
          </a:p>
          <a:p>
            <a:endParaRPr lang="en-GB" dirty="0"/>
          </a:p>
        </p:txBody>
      </p:sp>
      <p:pic>
        <p:nvPicPr>
          <p:cNvPr id="7" name="Picture 6">
            <a:extLst>
              <a:ext uri="{FF2B5EF4-FFF2-40B4-BE49-F238E27FC236}">
                <a16:creationId xmlns:a16="http://schemas.microsoft.com/office/drawing/2014/main" id="{ACC29774-7D73-8598-99ED-A8EC18975677}"/>
              </a:ext>
            </a:extLst>
          </p:cNvPr>
          <p:cNvPicPr>
            <a:picLocks noChangeAspect="1"/>
          </p:cNvPicPr>
          <p:nvPr/>
        </p:nvPicPr>
        <p:blipFill>
          <a:blip r:embed="rId2"/>
          <a:stretch>
            <a:fillRect/>
          </a:stretch>
        </p:blipFill>
        <p:spPr>
          <a:xfrm>
            <a:off x="10779190" y="184150"/>
            <a:ext cx="1149220" cy="1149220"/>
          </a:xfrm>
          <a:prstGeom prst="rect">
            <a:avLst/>
          </a:prstGeom>
        </p:spPr>
      </p:pic>
    </p:spTree>
    <p:extLst>
      <p:ext uri="{BB962C8B-B14F-4D97-AF65-F5344CB8AC3E}">
        <p14:creationId xmlns:p14="http://schemas.microsoft.com/office/powerpoint/2010/main" val="3518510990"/>
      </p:ext>
    </p:extLst>
  </p:cSld>
  <p:clrMapOvr>
    <a:masterClrMapping/>
  </p:clrMapOvr>
  <mc:AlternateContent xmlns:mc="http://schemas.openxmlformats.org/markup-compatibility/2006" xmlns:p14="http://schemas.microsoft.com/office/powerpoint/2010/main">
    <mc:Choice Requires="p14">
      <p:transition spd="slow" p14:dur="2000" advTm="22468"/>
    </mc:Choice>
    <mc:Fallback xmlns="">
      <p:transition spd="slow" advTm="22468"/>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1169</TotalTime>
  <Words>2018</Words>
  <Application>Microsoft Office PowerPoint</Application>
  <PresentationFormat>Widescreen</PresentationFormat>
  <Paragraphs>301</Paragraphs>
  <Slides>48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Arial Black</vt:lpstr>
      <vt:lpstr>Calibri</vt:lpstr>
      <vt:lpstr>Trebuchet MS</vt:lpstr>
      <vt:lpstr>Wingdings 3</vt:lpstr>
      <vt:lpstr>Facet</vt:lpstr>
      <vt:lpstr>PowerPoint Presentation</vt:lpstr>
      <vt:lpstr>PowerPoint Presentation</vt:lpstr>
      <vt:lpstr>Share History</vt:lpstr>
      <vt:lpstr>Share History</vt:lpstr>
      <vt:lpstr>Share History</vt:lpstr>
      <vt:lpstr>Share History</vt:lpstr>
      <vt:lpstr>Share History</vt:lpstr>
      <vt:lpstr>Share History</vt:lpstr>
      <vt:lpstr>Share History</vt:lpstr>
      <vt:lpstr>Share History</vt:lpstr>
      <vt:lpstr>Share History</vt:lpstr>
      <vt:lpstr>SHARE History</vt:lpstr>
      <vt:lpstr>SHARE History</vt:lpstr>
      <vt:lpstr>SHARE History  In 2022 we celebrated 50 Years of SHARE </vt:lpstr>
      <vt:lpstr>Share History</vt:lpstr>
      <vt:lpstr>Share History</vt:lpstr>
      <vt:lpstr>Share History</vt:lpstr>
      <vt:lpstr>PowerPoint Presentation</vt:lpstr>
      <vt:lpstr>PUBLICATION</vt:lpstr>
      <vt:lpstr>SHARE MAGAZINE</vt:lpstr>
      <vt:lpstr>WEEKLY</vt:lpstr>
      <vt:lpstr>RECORD KEEPING</vt:lpstr>
      <vt:lpstr>MONTHLY</vt:lpstr>
      <vt:lpstr>SHARE MAGAZINE</vt:lpstr>
      <vt:lpstr>WEEKLY</vt:lpstr>
      <vt:lpstr>RECORD KEEPING</vt:lpstr>
      <vt:lpstr>MONTHLY</vt:lpstr>
      <vt:lpstr>Ad-Hoc</vt:lpstr>
      <vt:lpstr>PowerPoint Presentation</vt:lpstr>
      <vt:lpstr>SHARE MAGAZINE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Share MAGAZINE </vt:lpstr>
      <vt:lpstr>PowerPoint Presentation</vt:lpstr>
      <vt:lpstr>WHO writes for SHARE? </vt:lpstr>
      <vt:lpstr>WHAT can I write about? </vt:lpstr>
      <vt:lpstr>WHEN will my article appear in Share? </vt:lpstr>
      <vt:lpstr>Anything else I should know? </vt:lpstr>
      <vt:lpstr> Where should I send my article?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c:title>
  <dc:creator>Stuart Janes</dc:creator>
  <cp:lastModifiedBy>agnes pardoe</cp:lastModifiedBy>
  <cp:revision>33</cp:revision>
  <dcterms:created xsi:type="dcterms:W3CDTF">2021-07-26T20:33:44Z</dcterms:created>
  <dcterms:modified xsi:type="dcterms:W3CDTF">2024-05-29T10:16:00Z</dcterms:modified>
</cp:coreProperties>
</file>