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3" r:id="rId4"/>
    <p:sldId id="261" r:id="rId5"/>
    <p:sldId id="262" r:id="rId6"/>
    <p:sldId id="266" r:id="rId7"/>
    <p:sldId id="267" r:id="rId8"/>
    <p:sldId id="272" r:id="rId9"/>
    <p:sldId id="273" r:id="rId10"/>
    <p:sldId id="269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OVERVIEW OF HEALTH LIAISON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Vacancies</a:t>
            </a:r>
          </a:p>
          <a:p>
            <a:endParaRPr lang="en-GB" dirty="0"/>
          </a:p>
          <a:p>
            <a:r>
              <a:rPr lang="en-GB" dirty="0" smtClean="0"/>
              <a:t>Where we operate</a:t>
            </a:r>
          </a:p>
          <a:p>
            <a:endParaRPr lang="en-GB" dirty="0"/>
          </a:p>
          <a:p>
            <a:r>
              <a:rPr lang="en-GB" dirty="0" smtClean="0"/>
              <a:t>Conferences </a:t>
            </a:r>
          </a:p>
          <a:p>
            <a:endParaRPr lang="en-GB" dirty="0"/>
          </a:p>
          <a:p>
            <a:r>
              <a:rPr lang="en-GB" dirty="0" smtClean="0"/>
              <a:t>Subcommittee</a:t>
            </a:r>
          </a:p>
          <a:p>
            <a:endParaRPr lang="en-GB" dirty="0"/>
          </a:p>
          <a:p>
            <a:r>
              <a:rPr lang="en-GB" dirty="0" smtClean="0"/>
              <a:t>Cooperation with the professional community</a:t>
            </a:r>
          </a:p>
          <a:p>
            <a:pPr marL="13716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111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>
                <a:latin typeface="Times New Roman" pitchFamily="18" charset="0"/>
                <a:cs typeface="Times New Roman" pitchFamily="18" charset="0"/>
              </a:rPr>
              <a:t>WHAT DOES ALL THIS MEAN FOR AA?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09956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GB" dirty="0" smtClean="0"/>
              <a:t>Increased numbers at meetings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Increase in Twelfth Step calls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Requests to give talks and presentations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Requests to meet people prior to meetings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Increased respectability and credibility for AA in professional and wider community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9879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CHALLENGES FOR THE FELLOWSHIP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spcBef>
                <a:spcPts val="1800"/>
              </a:spcBef>
            </a:pPr>
            <a:r>
              <a:rPr lang="en-GB" dirty="0" smtClean="0"/>
              <a:t>Unease with respect to:</a:t>
            </a:r>
          </a:p>
          <a:p>
            <a:pPr lvl="1">
              <a:spcBef>
                <a:spcPts val="1800"/>
              </a:spcBef>
            </a:pPr>
            <a:r>
              <a:rPr lang="en-GB" dirty="0" smtClean="0"/>
              <a:t>Traditions (endorsement/affiliation)</a:t>
            </a:r>
          </a:p>
          <a:p>
            <a:pPr lvl="1">
              <a:spcBef>
                <a:spcPts val="1800"/>
              </a:spcBef>
            </a:pPr>
            <a:r>
              <a:rPr lang="en-GB" dirty="0" smtClean="0"/>
              <a:t>Perceptions about coercion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Over-saturation at smaller meetings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More dually-addicted people at meetings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Vacant liaison </a:t>
            </a:r>
            <a:r>
              <a:rPr lang="en-GB" dirty="0"/>
              <a:t>o</a:t>
            </a:r>
            <a:r>
              <a:rPr lang="en-GB" dirty="0" smtClean="0"/>
              <a:t>fficer posts</a:t>
            </a:r>
            <a:endParaRPr lang="en-GB" dirty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04540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en-GB" i="1" dirty="0"/>
              <a:t>Let’s Be Friendly With</a:t>
            </a:r>
            <a:br>
              <a:rPr lang="en-GB" i="1" dirty="0"/>
            </a:br>
            <a:r>
              <a:rPr lang="en-GB" i="1" dirty="0"/>
              <a:t>Our Friends:</a:t>
            </a:r>
            <a:br>
              <a:rPr lang="en-GB" i="1" dirty="0"/>
            </a:br>
            <a:r>
              <a:rPr lang="en-GB" dirty="0"/>
              <a:t>Friends on the Alcoholism Front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209800"/>
            <a:ext cx="7391400" cy="4099560"/>
          </a:xfrm>
        </p:spPr>
        <p:txBody>
          <a:bodyPr anchor="ctr">
            <a:normAutofit lnSpcReduction="10000"/>
          </a:bodyPr>
          <a:lstStyle/>
          <a:p>
            <a:pPr marL="137160" indent="0">
              <a:buNone/>
            </a:pPr>
            <a:r>
              <a:rPr lang="en-GB" dirty="0"/>
              <a:t>So let us work alongside all these</a:t>
            </a:r>
          </a:p>
          <a:p>
            <a:pPr marL="137160" indent="0">
              <a:buNone/>
            </a:pPr>
            <a:r>
              <a:rPr lang="en-GB" dirty="0"/>
              <a:t>projects of promise to hasten the</a:t>
            </a:r>
          </a:p>
          <a:p>
            <a:pPr marL="137160" indent="0">
              <a:buNone/>
            </a:pPr>
            <a:r>
              <a:rPr lang="en-GB" dirty="0"/>
              <a:t>recovery of those millions who have</a:t>
            </a:r>
          </a:p>
          <a:p>
            <a:pPr marL="137160" indent="0">
              <a:buNone/>
            </a:pPr>
            <a:r>
              <a:rPr lang="en-GB" dirty="0"/>
              <a:t>not yet found their way out. These</a:t>
            </a:r>
          </a:p>
          <a:p>
            <a:pPr marL="137160" indent="0">
              <a:buNone/>
            </a:pPr>
            <a:r>
              <a:rPr lang="en-GB" dirty="0"/>
              <a:t>varied </a:t>
            </a:r>
            <a:r>
              <a:rPr lang="en-GB" dirty="0" err="1"/>
              <a:t>labors</a:t>
            </a:r>
            <a:r>
              <a:rPr lang="en-GB" dirty="0"/>
              <a:t> do not need our special</a:t>
            </a:r>
          </a:p>
          <a:p>
            <a:pPr marL="137160" indent="0">
              <a:buNone/>
            </a:pPr>
            <a:r>
              <a:rPr lang="en-GB" dirty="0"/>
              <a:t>endorsement; they need only a helping</a:t>
            </a:r>
          </a:p>
          <a:p>
            <a:pPr marL="137160" indent="0">
              <a:buNone/>
            </a:pPr>
            <a:r>
              <a:rPr lang="en-GB" dirty="0"/>
              <a:t>hand when, as individuals, we</a:t>
            </a:r>
          </a:p>
          <a:p>
            <a:pPr marL="137160" indent="0">
              <a:buNone/>
            </a:pPr>
            <a:r>
              <a:rPr lang="en-GB" dirty="0"/>
              <a:t>can possibly give it</a:t>
            </a:r>
            <a:r>
              <a:rPr lang="en-GB" dirty="0" smtClean="0"/>
              <a:t>. </a:t>
            </a:r>
            <a:r>
              <a:rPr lang="en-GB" i="1" dirty="0" smtClean="0"/>
              <a:t>(Bill W, 1958)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273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GOVERNMENTAL FRAMEWORKS</a:t>
            </a:r>
            <a:br>
              <a:rPr lang="en-GB" dirty="0"/>
            </a:br>
            <a:r>
              <a:rPr lang="en-GB" dirty="0"/>
              <a:t>FOR SUBSTANCE MISUSE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04360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Scotland: The Road to Recovery  (2008</a:t>
            </a:r>
            <a:r>
              <a:rPr lang="en-GB" dirty="0" smtClean="0"/>
              <a:t>)</a:t>
            </a:r>
            <a:endParaRPr lang="en-GB" dirty="0"/>
          </a:p>
          <a:p>
            <a:endParaRPr lang="en-GB" dirty="0"/>
          </a:p>
          <a:p>
            <a:r>
              <a:rPr lang="en-GB" dirty="0"/>
              <a:t>Wales: Substance Misuse Framework for Wales (2013</a:t>
            </a:r>
            <a:r>
              <a:rPr lang="en-GB" dirty="0" smtClean="0"/>
              <a:t>)</a:t>
            </a:r>
          </a:p>
          <a:p>
            <a:endParaRPr lang="en-GB" dirty="0"/>
          </a:p>
          <a:p>
            <a:r>
              <a:rPr lang="en-GB" dirty="0"/>
              <a:t>England: Putting Full Recovery First (2012)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5058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PUBLIC HEALTH ENGLAND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/>
          </a:bodyPr>
          <a:lstStyle/>
          <a:p>
            <a:endParaRPr lang="en-GB" dirty="0"/>
          </a:p>
          <a:p>
            <a:pPr>
              <a:spcBef>
                <a:spcPts val="1800"/>
              </a:spcBef>
            </a:pPr>
            <a:r>
              <a:rPr lang="en-GB" dirty="0" smtClean="0"/>
              <a:t>Mutual Aid Reference Group</a:t>
            </a:r>
          </a:p>
          <a:p>
            <a:pPr>
              <a:spcBef>
                <a:spcPts val="1800"/>
              </a:spcBef>
            </a:pPr>
            <a:r>
              <a:rPr lang="en-GB" dirty="0"/>
              <a:t>Facilitated Access to Mutual </a:t>
            </a:r>
            <a:r>
              <a:rPr lang="en-GB" dirty="0" smtClean="0"/>
              <a:t>Aid</a:t>
            </a:r>
            <a:endParaRPr lang="en-GB" dirty="0"/>
          </a:p>
          <a:p>
            <a:pPr>
              <a:spcBef>
                <a:spcPts val="1800"/>
              </a:spcBef>
            </a:pPr>
            <a:r>
              <a:rPr lang="en-GB" dirty="0" smtClean="0"/>
              <a:t>Ensure AA is accurately represented; inform Fellowship of progress; safeguard Traditions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Strategic </a:t>
            </a:r>
            <a:r>
              <a:rPr lang="en-GB" dirty="0"/>
              <a:t>Action Plan (underpinned by evidence</a:t>
            </a:r>
            <a:r>
              <a:rPr lang="en-GB" dirty="0" smtClean="0"/>
              <a:t>) and other documents</a:t>
            </a:r>
            <a:endParaRPr lang="en-GB" dirty="0"/>
          </a:p>
          <a:p>
            <a:pPr>
              <a:spcBef>
                <a:spcPts val="1800"/>
              </a:spcBef>
            </a:pPr>
            <a:endParaRPr lang="en-GB" dirty="0" smtClean="0"/>
          </a:p>
          <a:p>
            <a:endParaRPr lang="en-GB" dirty="0" smtClean="0"/>
          </a:p>
          <a:p>
            <a:pPr marL="13716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0847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PHE STRATEGIC ACTION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566160"/>
          </a:xfrm>
        </p:spPr>
        <p:txBody>
          <a:bodyPr/>
          <a:lstStyle/>
          <a:p>
            <a:pPr marL="137160" indent="0">
              <a:buNone/>
            </a:pPr>
            <a:r>
              <a:rPr lang="en-GB" b="1" dirty="0" smtClean="0"/>
              <a:t>The main item of the Plan that will affect our Fellowship is </a:t>
            </a:r>
            <a:r>
              <a:rPr lang="en-GB" b="1" dirty="0"/>
              <a:t>for PHE Centre teams to establish a relationship with representatives of local mutual aid programmes at the level of Intergroup.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0461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6764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NATIONAL INSTITUTE FOR HEALTH AND CARE EXCELLENCE (NICE)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880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b="1" dirty="0" smtClean="0"/>
              <a:t>NICE Clinical Guidance CG115 (2011): Alcohol Use Disorders</a:t>
            </a:r>
          </a:p>
          <a:p>
            <a:pPr marL="0" indent="0">
              <a:buNone/>
            </a:pPr>
            <a:endParaRPr lang="en-GB" sz="2600" dirty="0" smtClean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626484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1305342"/>
            <a:ext cx="6172200" cy="338554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GB" sz="2800" dirty="0"/>
              <a:t>Page 236: </a:t>
            </a:r>
            <a:r>
              <a:rPr lang="en-GB" sz="2800" i="1" dirty="0"/>
              <a:t>Setting the context for 12-Step facilitation and Alcoholics Anonymous…’</a:t>
            </a:r>
            <a:r>
              <a:rPr lang="en-GB" sz="2800" dirty="0"/>
              <a:t>Attendance has been associated with successful abstinence from alcohol in a number of studies (see Ferri and colleagues [2006] for a systematic review)’.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0810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797511"/>
            <a:ext cx="70104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dirty="0">
                <a:solidFill>
                  <a:prstClr val="white"/>
                </a:solidFill>
              </a:rPr>
              <a:t>Page 246: </a:t>
            </a:r>
            <a:r>
              <a:rPr lang="en-GB" sz="2800" i="1" dirty="0">
                <a:solidFill>
                  <a:prstClr val="white"/>
                </a:solidFill>
              </a:rPr>
              <a:t>Twelve Step Facilitation</a:t>
            </a:r>
            <a:r>
              <a:rPr lang="en-GB" sz="2800" i="1" dirty="0" smtClean="0">
                <a:solidFill>
                  <a:prstClr val="white"/>
                </a:solidFill>
              </a:rPr>
              <a:t>…’</a:t>
            </a:r>
            <a:r>
              <a:rPr lang="en-GB" sz="2800" dirty="0" smtClean="0">
                <a:solidFill>
                  <a:prstClr val="white"/>
                </a:solidFill>
              </a:rPr>
              <a:t>TSF </a:t>
            </a:r>
            <a:r>
              <a:rPr lang="en-GB" sz="2800" dirty="0">
                <a:solidFill>
                  <a:prstClr val="white"/>
                </a:solidFill>
              </a:rPr>
              <a:t>is based on the 12-step or AA concept that alcohol misuse is a spiritual and medical disease. As well as a goal of abstinence, this intervention aims to actively encourage commitment to and participation in AA </a:t>
            </a:r>
            <a:r>
              <a:rPr lang="en-GB" sz="2800" dirty="0" smtClean="0">
                <a:solidFill>
                  <a:prstClr val="white"/>
                </a:solidFill>
              </a:rPr>
              <a:t>meetings’.</a:t>
            </a:r>
            <a:endParaRPr lang="en-GB" sz="2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635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WORK TO DATE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London Boroughs of Islington, Croydon, Hillingdon and Hounslow</a:t>
            </a:r>
          </a:p>
          <a:p>
            <a:endParaRPr lang="en-GB" dirty="0"/>
          </a:p>
          <a:p>
            <a:r>
              <a:rPr lang="en-GB" dirty="0" smtClean="0"/>
              <a:t>London-wide conference</a:t>
            </a:r>
          </a:p>
          <a:p>
            <a:endParaRPr lang="en-GB" dirty="0"/>
          </a:p>
          <a:p>
            <a:r>
              <a:rPr lang="en-GB" dirty="0" smtClean="0"/>
              <a:t>Outside London: West Midlands</a:t>
            </a:r>
          </a:p>
          <a:p>
            <a:endParaRPr lang="en-GB" dirty="0"/>
          </a:p>
          <a:p>
            <a:pPr marL="13716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38462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230</TotalTime>
  <Words>380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OVERVIEW OF HEALTH LIAISON</vt:lpstr>
      <vt:lpstr>Let’s Be Friendly With Our Friends: Friends on the Alcoholism Front</vt:lpstr>
      <vt:lpstr>GOVERNMENTAL FRAMEWORKS FOR SUBSTANCE MISUSE</vt:lpstr>
      <vt:lpstr>PUBLIC HEALTH ENGLAND</vt:lpstr>
      <vt:lpstr>PHE STRATEGIC ACTION PLAN</vt:lpstr>
      <vt:lpstr>NATIONAL INSTITUTE FOR HEALTH AND CARE EXCELLENCE (NICE)</vt:lpstr>
      <vt:lpstr>PowerPoint Presentation</vt:lpstr>
      <vt:lpstr>PowerPoint Presentation</vt:lpstr>
      <vt:lpstr>THE WORK TO DATE</vt:lpstr>
      <vt:lpstr>WHAT DOES ALL THIS MEAN FOR AA?</vt:lpstr>
      <vt:lpstr>CHALLENGES FOR THE FELLOWSHIP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Serenity</dc:creator>
  <cp:lastModifiedBy>Geoff's Dream Machine</cp:lastModifiedBy>
  <cp:revision>15</cp:revision>
  <dcterms:created xsi:type="dcterms:W3CDTF">2006-08-16T00:00:00Z</dcterms:created>
  <dcterms:modified xsi:type="dcterms:W3CDTF">2014-03-14T17:59:34Z</dcterms:modified>
</cp:coreProperties>
</file>